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3"/>
  </p:notesMasterIdLst>
  <p:sldIdLst>
    <p:sldId id="256" r:id="rId2"/>
    <p:sldId id="257" r:id="rId3"/>
    <p:sldId id="258" r:id="rId4"/>
    <p:sldId id="259" r:id="rId5"/>
    <p:sldId id="262" r:id="rId6"/>
    <p:sldId id="263" r:id="rId7"/>
    <p:sldId id="264" r:id="rId8"/>
    <p:sldId id="265" r:id="rId9"/>
    <p:sldId id="260" r:id="rId10"/>
    <p:sldId id="261"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925" autoAdjust="0"/>
  </p:normalViewPr>
  <p:slideViewPr>
    <p:cSldViewPr snapToGrid="0" snapToObjects="1">
      <p:cViewPr varScale="1">
        <p:scale>
          <a:sx n="104" d="100"/>
          <a:sy n="104" d="100"/>
        </p:scale>
        <p:origin x="223" y="55"/>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276956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dirty="0"/>
              <a:t>Good [morning/afternoon], everyone. Thank you for joining today's export compliance awareness training.</a:t>
            </a:r>
          </a:p>
          <a:p>
            <a:endParaRPr dirty="0"/>
          </a:p>
          <a:p>
            <a:r>
              <a:rPr dirty="0"/>
              <a:t>My name is [NAME], and I'll be your presenter today. This session is required for all employees and takes about 30 minutes. Please hold your questions until the end of each section — or feel free to raise your hand at any time if something needs clarification.</a:t>
            </a:r>
          </a:p>
          <a:p>
            <a:endParaRPr dirty="0"/>
          </a:p>
          <a:p>
            <a:r>
              <a:rPr dirty="0"/>
              <a:t>Before we get started:</a:t>
            </a:r>
            <a:r>
              <a:rPr lang="en-US" dirty="0"/>
              <a:t> I want to make it clear that</a:t>
            </a:r>
            <a:r>
              <a:rPr dirty="0"/>
              <a:t> by the end of this session, you won't be an export compliance expert — and that's not the goal. What we want is for every person in this room to understand three things: what export controls are, what your role is, and who to call when something doesn't feel right.</a:t>
            </a:r>
          </a:p>
          <a:p>
            <a:endParaRPr dirty="0"/>
          </a:p>
          <a:p>
            <a:r>
              <a:rPr dirty="0"/>
              <a:t>Let's get into it.</a:t>
            </a:r>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dirty="0"/>
              <a:t>Now for the good news.</a:t>
            </a:r>
          </a:p>
          <a:p>
            <a:endParaRPr dirty="0"/>
          </a:p>
          <a:p>
            <a:r>
              <a:rPr dirty="0"/>
              <a:t>Both ITAR and EAR have formal voluntary self-disclosure programs. If a potential violation is discovered, companies that come forward proactively — quickly, honestly, and completely — receive significant mitigation credit. In many cases, voluntary disclosure results in substantially reduced penalties, or even no enforcement action at all.</a:t>
            </a:r>
          </a:p>
          <a:p>
            <a:endParaRPr dirty="0"/>
          </a:p>
          <a:p>
            <a:r>
              <a:rPr dirty="0"/>
              <a:t>The process has four steps: Stop the transaction immediately. Report to the Export Compliance Officer the same day. Preserve all records — do not delete anything. And then, with legal counsel, submit a voluntary disclosure to the relevant agency.</a:t>
            </a:r>
          </a:p>
          <a:p>
            <a:endParaRPr dirty="0"/>
          </a:p>
          <a:p>
            <a:r>
              <a:rPr dirty="0"/>
              <a:t>On the right side of this slide you'll see the factors that regulators look at when deciding how seriously to treat a violation. Notice one in particular: "Existing compliance program — why we have this training</a:t>
            </a:r>
            <a:r>
              <a:rPr lang="en-US" dirty="0"/>
              <a:t>, and why we have a lot of policies and procedures which may look like a roadblock in day-to-day operation </a:t>
            </a:r>
            <a:r>
              <a:rPr dirty="0"/>
              <a:t>" The fact that your company has a structured compliance program, conducts employee training, and has written policies is itself a mitigating factor. That's one of the reasons we're doing this today.</a:t>
            </a:r>
          </a:p>
          <a:p>
            <a:endParaRPr dirty="0"/>
          </a:p>
          <a:p>
            <a:r>
              <a:rPr dirty="0"/>
              <a:t>The message is this: if something goes wrong, the worst thing you can do is ignore it or cover it up</a:t>
            </a:r>
            <a:r>
              <a:rPr lang="en-US" dirty="0"/>
              <a:t> that might lead to a criminal </a:t>
            </a:r>
            <a:r>
              <a:rPr lang="en-US" dirty="0" err="1"/>
              <a:t>pentalties</a:t>
            </a:r>
            <a:r>
              <a:rPr dirty="0"/>
              <a:t>. The best thing you can do is surface it immediately. Our compliance team is here to help navigate that process.</a:t>
            </a:r>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80573129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Section 3: Restricted Parties and Red Flags.</a:t>
            </a:r>
          </a:p>
          <a:p>
            <a:endParaRPr/>
          </a:p>
          <a:p>
            <a:r>
              <a:t>Export compliance isn't just about what you're exporting — it's also about who you're exporting to. This section covers the government lists of prohibited parties and the warning signs that should make you stop before proceeding.</a:t>
            </a:r>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dirty="0"/>
              <a:t>The U.S. government maintains several lists of individuals, companies, and entities with whom transactions are restricted or entirely prohibited.</a:t>
            </a:r>
          </a:p>
          <a:p>
            <a:endParaRPr dirty="0"/>
          </a:p>
          <a:p>
            <a:r>
              <a:rPr dirty="0"/>
              <a:t>The SDN list — Specially Designated Nationals — is administered by OFAC. Transactions with any SDN are blocked. No exports, no payments, no services. Full stop.</a:t>
            </a:r>
          </a:p>
          <a:p>
            <a:endParaRPr dirty="0"/>
          </a:p>
          <a:p>
            <a:r>
              <a:rPr dirty="0"/>
              <a:t>The Entity List is maintained by BIS. Companies and individuals on this list require a license for nearly any export — including items that would otherwise be exempt. Many Chinese technology companies are on this list.</a:t>
            </a:r>
          </a:p>
          <a:p>
            <a:endParaRPr dirty="0"/>
          </a:p>
          <a:p>
            <a:r>
              <a:rPr dirty="0"/>
              <a:t>The Denied Persons List — also BIS — identifies individuals and companies that have been denied U.S. export privileges entirely, usually as a result of past violations.</a:t>
            </a:r>
          </a:p>
          <a:p>
            <a:endParaRPr dirty="0"/>
          </a:p>
          <a:p>
            <a:r>
              <a:rPr dirty="0"/>
              <a:t>The Unverified List contains parties whose bona fides could not be confirmed by the U.S. government during a post-shipment verification. Heightened due diligence is required for any transaction involving a UVL party.</a:t>
            </a:r>
          </a:p>
          <a:p>
            <a:endParaRPr dirty="0"/>
          </a:p>
          <a:p>
            <a:r>
              <a:rPr dirty="0"/>
              <a:t>The Military End-User List identifies foreign persons determined to be military end-users. A license may be required even for items that would normally be eligible for export without one.</a:t>
            </a:r>
          </a:p>
          <a:p>
            <a:endParaRPr dirty="0"/>
          </a:p>
          <a:p>
            <a:r>
              <a:rPr dirty="0"/>
              <a:t>And ITAR Section 126.1 countries are embargoed for defense trade — Cuba, Iran, North Korea, Syria, Russia, Belarus, and others. No ITAR exports to these countries without authorization.</a:t>
            </a:r>
          </a:p>
          <a:p>
            <a:endParaRPr dirty="0"/>
          </a:p>
          <a:p>
            <a:r>
              <a:rPr dirty="0"/>
              <a:t>How </a:t>
            </a:r>
            <a:r>
              <a:rPr lang="en-US" altLang="zh-CN" dirty="0"/>
              <a:t>do</a:t>
            </a:r>
            <a:r>
              <a:rPr dirty="0"/>
              <a:t> </a:t>
            </a:r>
            <a:r>
              <a:rPr lang="en-US" dirty="0"/>
              <a:t>we </a:t>
            </a:r>
            <a:r>
              <a:rPr dirty="0"/>
              <a:t>check these lists? We screen all transaction parties against the Consolidated Screening List — a single database at csl.trade.gov that covers all of these lists simultaneously. This screening happens before every transaction. You don't need to run the screens yourself — but you should know they happen, and you should flag anything that looks unusual.</a:t>
            </a:r>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dirty="0"/>
              <a:t>Even with screening systems in place, there are behavioral signals that every employee should recognize — because sometimes what's said in a sales conversation or an email exchange tells you more than a database search.</a:t>
            </a:r>
          </a:p>
          <a:p>
            <a:endParaRPr dirty="0"/>
          </a:p>
          <a:p>
            <a:r>
              <a:rPr dirty="0"/>
              <a:t>These are called red flags, and the U.S. government has actually published guidance on what to watch for. Here are seven that apply across industries.</a:t>
            </a:r>
          </a:p>
          <a:p>
            <a:endParaRPr dirty="0"/>
          </a:p>
          <a:p>
            <a:r>
              <a:rPr dirty="0"/>
              <a:t>One: the customer refuses to identify the end-user, end-use, or final destination. Legitimate buyers don't usually have a problem answering "what are you using this for and where is it going?"</a:t>
            </a:r>
          </a:p>
          <a:p>
            <a:endParaRPr dirty="0"/>
          </a:p>
          <a:p>
            <a:r>
              <a:rPr dirty="0"/>
              <a:t>Two: the order doesn't match the customer's line of business. An agricultural company ordering advanced radar components. A retail distributor inquiring about night-vision assemblies.</a:t>
            </a:r>
          </a:p>
          <a:p>
            <a:endParaRPr dirty="0"/>
          </a:p>
          <a:p>
            <a:r>
              <a:rPr dirty="0"/>
              <a:t>Three: the customer is unusually insistent on a specific make and model and shows no interest in alternatives. In legitimate procurement, buyers are generally open to comparable options. Fixation on exact specifications can indicate a specific controlled end-use.</a:t>
            </a:r>
          </a:p>
          <a:p>
            <a:endParaRPr dirty="0"/>
          </a:p>
          <a:p>
            <a:r>
              <a:rPr dirty="0"/>
              <a:t>Four: the customer asks to have U.S. safety features, export markings, or serial numbers removed.</a:t>
            </a:r>
          </a:p>
          <a:p>
            <a:endParaRPr dirty="0"/>
          </a:p>
          <a:p>
            <a:r>
              <a:rPr dirty="0"/>
              <a:t>Five: delivery is requested to a freight forwarder, with no identified end-user beyond that point.</a:t>
            </a:r>
          </a:p>
          <a:p>
            <a:endParaRPr dirty="0"/>
          </a:p>
          <a:p>
            <a:r>
              <a:rPr dirty="0"/>
              <a:t>Six: the payment method is unusual — cash payments, third-party payments, or financial routing through countries unrelated to the transaction.</a:t>
            </a:r>
          </a:p>
          <a:p>
            <a:endParaRPr dirty="0"/>
          </a:p>
          <a:p>
            <a:r>
              <a:rPr dirty="0"/>
              <a:t>Seven: the destination country is known as a transshipment point for embargoed countries.</a:t>
            </a:r>
          </a:p>
          <a:p>
            <a:endParaRPr dirty="0"/>
          </a:p>
          <a:p>
            <a:r>
              <a:rPr dirty="0"/>
              <a:t>None of these alone is necessarily proof of a violation. But any one of them is enough to stop and ask questions before proceeding.</a:t>
            </a:r>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Let's make these red flags more concrete with three examples.</a:t>
            </a:r>
          </a:p>
          <a:p>
            <a:endParaRPr/>
          </a:p>
          <a:p>
            <a:r>
              <a:t>The first: a bakery orders a CNC machine tool. A company registered as a bakery supplier inquires about a high-precision CNC milling machine with export-controlled specifications. When asked about the end-use, they describe it as "food processing equipment upgrades." That's a red flag — the item is completely inconsistent with the buyer's business, and the end-use explanation doesn't hold up. This type of inquiry has actually been used as a diversion attempt for controlled manufacturing equipment.</a:t>
            </a:r>
          </a:p>
          <a:p>
            <a:endParaRPr/>
          </a:p>
          <a:p>
            <a:r>
              <a:t>The second: medical supplies going to the UAE, final destination Iran. A distributor orders bulk chemical reagents claiming hospital use. The shipping docs show the UAE as destination, but the end-user certificate lists a company with no verifiable web presence, and payment comes from a third country. The UAE is a well-documented transshipment point for goods bound for Iran — which is subject to comprehensive OFAC sanctions.</a:t>
            </a:r>
          </a:p>
          <a:p>
            <a:endParaRPr/>
          </a:p>
          <a:p>
            <a:r>
              <a:t>The third: a research company orders night-vision components. A newly incorporated entity claims university research use for USML Category XII items — ITAR-controlled night-vision tubes. They refuse to name the institution or provide a faculty contact. The quantity requested is inconsistent with any plausible research application.</a:t>
            </a:r>
          </a:p>
          <a:p>
            <a:endParaRPr/>
          </a:p>
          <a:p>
            <a:r>
              <a:t>In every one of these cases, the right answer is the same: flag it, issue a hold, and contact compliance before any further action. The question is not "can I prove this is a violation?" The question is "do I have enough information to be comfortable proceeding?" If the answer is no — stop.</a:t>
            </a:r>
          </a:p>
          <a:p>
            <a:endParaRPr/>
          </a:p>
          <a:p>
            <a:r>
              <a:t>[Pause here — ask the group: "What would you have done if you received one of these orders?""]</a:t>
            </a:r>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So what exactly should you do when you see a red flag?</a:t>
            </a:r>
          </a:p>
          <a:p>
            <a:endParaRPr/>
          </a:p>
          <a:p>
            <a:r>
              <a:t>Four steps. In order.</a:t>
            </a:r>
          </a:p>
          <a:p>
            <a:endParaRPr/>
          </a:p>
          <a:p>
            <a:r>
              <a:t>First: do not proceed. Do not complete the transaction, ship goods, transfer technical data, or process payment. Stop where you are.</a:t>
            </a:r>
          </a:p>
          <a:p>
            <a:endParaRPr/>
          </a:p>
          <a:p>
            <a:r>
              <a:t>Second: do not tell the customer. This is important. Do not inform the customer that they're being screened, that there's a hold, or that compliance is involved. Contact the ECO first and let them advise you on how to handle customer communication.</a:t>
            </a:r>
          </a:p>
          <a:p>
            <a:endParaRPr/>
          </a:p>
          <a:p>
            <a:r>
              <a:t>Third: document what you observed. Write down the specific concern — what was said, what was requested, what raised the flag, and when. This documentation matters.</a:t>
            </a:r>
          </a:p>
          <a:p>
            <a:endParaRPr/>
          </a:p>
          <a:p>
            <a:r>
              <a:t>Fourth: contact the Export Compliance Officer. They will assess the situation, run any additional screenings needed, and determine next steps.</a:t>
            </a:r>
          </a:p>
          <a:p>
            <a:endParaRPr/>
          </a:p>
          <a:p>
            <a:r>
              <a:t>You will not get in trouble for flagging something that turns out to be nothing. You may get in trouble for not flagging something that turns out to be a violation. When in doubt, the answer is always to stop and ask.</a:t>
            </a:r>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Section 4: Your Role.</a:t>
            </a:r>
          </a:p>
          <a:p>
            <a:endParaRPr/>
          </a:p>
          <a:p>
            <a:r>
              <a:t>Let's talk about who this applies to. Export compliance is sometimes thought of as a logistics or shipping function — something that happens at the loading dock before a crate goes on a truck. That's a misconception. Export compliance touches every department in the company. Let me show you how.</a:t>
            </a:r>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Here's a breakdown of how compliance risks show up in different parts of the organization.</a:t>
            </a:r>
          </a:p>
          <a:p>
            <a:endParaRPr/>
          </a:p>
          <a:p>
            <a:r>
              <a:t>Sales: a sales rep who accepts an order from a restricted party, commits a delivery date before compliance has cleared the transaction, or doesn't flag a customer inquiry with unusual specifications.</a:t>
            </a:r>
          </a:p>
          <a:p>
            <a:endParaRPr/>
          </a:p>
          <a:p>
            <a:r>
              <a:t>Engineering: an engineer who shares controlled technical files with a foreign national colleague, a partner company, or via an unsecured channel without checking whether authorization is required.</a:t>
            </a:r>
          </a:p>
          <a:p>
            <a:endParaRPr/>
          </a:p>
          <a:p>
            <a:r>
              <a:t>HR: a recruiter who onboards a foreign national employee into a role with access to controlled technology without triggering a deemed export review.</a:t>
            </a:r>
          </a:p>
          <a:p>
            <a:endParaRPr/>
          </a:p>
          <a:p>
            <a:r>
              <a:t>Logistics: a shipping coordinator who releases an order without confirming the license authority, without checking that the DCS is on the documents, or without verifying the AES filing is complete.</a:t>
            </a:r>
          </a:p>
          <a:p>
            <a:endParaRPr/>
          </a:p>
          <a:p>
            <a:r>
              <a:t>Finance: an accounts receivable team that processes a payment from a third-party bank in an unusual country, or doesn't flag a customer asking to pay in cash.</a:t>
            </a:r>
          </a:p>
          <a:p>
            <a:endParaRPr/>
          </a:p>
          <a:p>
            <a:r>
              <a:t>IT and Operations: a systems administrator who sets up a shared drive or VPN that allows foreign national employees to access controlled files without any access controls.</a:t>
            </a:r>
          </a:p>
          <a:p>
            <a:endParaRPr/>
          </a:p>
          <a:p>
            <a:r>
              <a:t>None of these require malicious intent. They're operational oversights that happen when people don't know what to watch for. The goal of today's training is to make sure that changes.</a:t>
            </a:r>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Let me share five of the most common mistakes we see — not to embarrass anyone, but because recognizing a pattern is the first step to breaking it.</a:t>
            </a:r>
          </a:p>
          <a:p>
            <a:endParaRPr/>
          </a:p>
          <a:p>
            <a:r>
              <a:t>One: "We've always shipped it this way." Past practice is not compliance. Regulations change, customers change, end-users change. Every transaction needs to be evaluated on its own merits.</a:t>
            </a:r>
          </a:p>
          <a:p>
            <a:endParaRPr/>
          </a:p>
          <a:p>
            <a:r>
              <a:t>Two: forwarding a technical document to a foreign colleague without checking. It feels like an internal action. Legally, it may not be.</a:t>
            </a:r>
          </a:p>
          <a:p>
            <a:endParaRPr/>
          </a:p>
          <a:p>
            <a:r>
              <a:t>Three: accepting an unusual order without asking questions. If something about a customer's request doesn't add up, the time to ask is before the order is processed — not after it ships.</a:t>
            </a:r>
          </a:p>
          <a:p>
            <a:endParaRPr/>
          </a:p>
          <a:p>
            <a:r>
              <a:t>Four: assuming someone else already did the screening. Compliance is not a one-person function, but it's also not something to assume has been done. If you're not sure, ask.</a:t>
            </a:r>
          </a:p>
          <a:p>
            <a:endParaRPr/>
          </a:p>
          <a:p>
            <a:r>
              <a:t>Five: not reporting a concern because it "probably doesn't matter." If something made you pause, it probably matters. Report it.</a:t>
            </a:r>
          </a:p>
          <a:p>
            <a:endParaRPr/>
          </a:p>
          <a:p>
            <a:r>
              <a:t>The rule on the right side of this slide captures it simply: when in doubt, ask before you act. You will never be penalized for asking a question. The Export Compliance Officer is here to support the business — not to block it.</a:t>
            </a:r>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Section 5: Our Policy and How to Report.</a:t>
            </a:r>
          </a:p>
          <a:p>
            <a:endParaRPr/>
          </a:p>
          <a:p>
            <a:r>
              <a:t>We're almost done. Let's cover the practical side — what our company's commitment is, how you escalate a concern, and what protections you have.</a:t>
            </a:r>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dirty="0"/>
              <a:t>Here's what we'll cover today. I want to flag something intentional about this agenda: we're starting with enforcement. That's unusual — most compliance training begins with definitions and regulations. We're going to do the opposite.</a:t>
            </a:r>
          </a:p>
          <a:p>
            <a:endParaRPr dirty="0"/>
          </a:p>
          <a:p>
            <a:r>
              <a:rPr dirty="0"/>
              <a:t>Why? Because in our experience, people pay attention to rules when they understand what</a:t>
            </a:r>
            <a:r>
              <a:rPr lang="en-US" dirty="0"/>
              <a:t> happens when things go wrong</a:t>
            </a:r>
            <a:r>
              <a:rPr dirty="0"/>
              <a:t>. So we'll start with the consequences,</a:t>
            </a:r>
            <a:r>
              <a:rPr lang="en-US" dirty="0"/>
              <a:t> </a:t>
            </a:r>
            <a:r>
              <a:rPr dirty="0"/>
              <a:t> and then work backwards to explain the "why" and the "what."</a:t>
            </a:r>
          </a:p>
          <a:p>
            <a:endParaRPr dirty="0"/>
          </a:p>
          <a:p>
            <a:r>
              <a:rPr dirty="0"/>
              <a:t>We'll cover five sections: The Stakes, What Are Export Controls, Restricted Parties and Red Flags, Your Role, and finally, Our Policy and How to Report. We'll finish with three key takeaways and a training acknowledgment.</a:t>
            </a:r>
          </a:p>
          <a:p>
            <a:endParaRPr dirty="0"/>
          </a:p>
          <a:p>
            <a:r>
              <a:rPr dirty="0"/>
              <a:t>Let's start.</a:t>
            </a: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Our export compliance program is built around a simple escalation flow.</a:t>
            </a:r>
          </a:p>
          <a:p>
            <a:endParaRPr/>
          </a:p>
          <a:p>
            <a:r>
              <a:t>If you identify a concern, you contact the Export Compliance Officer or your supervisor. The ECO then assesses the situation and decides whether to hold the transaction or clear it. That's it. You don't need to make the determination yourself. Your job is to flag it.</a:t>
            </a:r>
          </a:p>
          <a:p>
            <a:endParaRPr/>
          </a:p>
          <a:p>
            <a:r>
              <a:t>Our contact information is on the left side of this slide. Please save these details — put them in your phone, bookmark the intranet page, or write them down.</a:t>
            </a:r>
          </a:p>
          <a:p>
            <a:endParaRPr/>
          </a:p>
          <a:p>
            <a:r>
              <a:t>[Fill in ECO name, email, and phone number. Fill in the Empowered Official's name.]</a:t>
            </a:r>
          </a:p>
          <a:p>
            <a:endParaRPr/>
          </a:p>
          <a:p>
            <a:r>
              <a:t>On the right side: you are protected. Our policy strictly prohibits retaliation against any employee who raises a compliance concern in good faith. If you report something and it turns out to be nothing — no problem. If you report something and it turns out to be an issue — you did the right thing, and you're protected.</a:t>
            </a:r>
          </a:p>
          <a:p>
            <a:endParaRPr/>
          </a:p>
          <a:p>
            <a:r>
              <a:t>The only thing we ask is that if you see something, you say something. Before the transaction moves forward.</a:t>
            </a:r>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We've covered a lot of ground today. Let me close with the three things I want you to remember.</a:t>
            </a:r>
          </a:p>
          <a:p>
            <a:endParaRPr/>
          </a:p>
          <a:p>
            <a:r>
              <a:t>One: export controls apply to everyone in this company — not just shipping. Technical data, software, emails, meetings, and conversations can all be controlled exports. The scope is broader than most people realize.</a:t>
            </a:r>
          </a:p>
          <a:p>
            <a:endParaRPr/>
          </a:p>
          <a:p>
            <a:r>
              <a:t>Two: if you see a red flag or have a concern — stop and ask. Do not proceed with a transaction that raises a question you can't answer. Contact the Export Compliance Officer before taking further action.</a:t>
            </a:r>
          </a:p>
          <a:p>
            <a:endParaRPr/>
          </a:p>
          <a:p>
            <a:r>
              <a:t>Three: you are not alone. The compliance team is here to help, not to create obstacles. You are protected when you raise concerns in good faith. The worst outcome in export compliance is a violation that could have been prevented by asking a question.</a:t>
            </a:r>
          </a:p>
          <a:p>
            <a:endParaRPr/>
          </a:p>
          <a:p>
            <a:r>
              <a:t>Thank you for your time today. Please sign the training acknowledgment form — this confirms that you attended and understand that export compliance is part of your job responsibilities.</a:t>
            </a:r>
          </a:p>
          <a:p>
            <a:endParaRPr/>
          </a:p>
          <a:p>
            <a:r>
              <a:t>Are there any questions?</a:t>
            </a:r>
          </a:p>
          <a:p>
            <a:endParaRPr/>
          </a:p>
          <a:p>
            <a:r>
              <a:t>[Allow 5 minutes for Q&amp;A. Common questions to expect: "How do I know if something I'm working on is controlled?" → Direct to ECO. "What if my manager tells me to ship anyway?" → That is never an acceptable instruction; escalate to ECO or EO directly. "Does this apply to our foreign office?" → Yes, deemed exports can occur anywhere foreign nationals have access to controlled information.]</a:t>
            </a:r>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Section 1: The Stakes.</a:t>
            </a:r>
          </a:p>
          <a:p>
            <a:endParaRPr/>
          </a:p>
          <a:p>
            <a:r>
              <a:t>I want to spend a few minutes here before we get into any definitions, because I think this context fundamentally changes how people engage with the rest of the training.</a:t>
            </a:r>
          </a:p>
          <a:p>
            <a:endParaRPr/>
          </a:p>
          <a:p>
            <a:r>
              <a:t>Export control violations — both intentional and unintentional — carry consequences that can affect your career, the company's business, and in serious cases, a person's freedom. Let me show you what that looks like in numbers.</a:t>
            </a:r>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dirty="0"/>
              <a:t>Let's look at the numbers.</a:t>
            </a:r>
          </a:p>
          <a:p>
            <a:endParaRPr dirty="0"/>
          </a:p>
          <a:p>
            <a:r>
              <a:rPr dirty="0"/>
              <a:t>For ITAR violations — that's the regulation covering defense-related items and technology — the maximum civil penalty is $1.27 million per violation. Not per case. Per violation. Or twice the value of the transaction, whichever is greater.</a:t>
            </a:r>
          </a:p>
          <a:p>
            <a:endParaRPr dirty="0"/>
          </a:p>
          <a:p>
            <a:r>
              <a:rPr dirty="0"/>
              <a:t>For EAR violations — that's the regulation covering commercial and dual-use items — the maximum civil penalty is $365,000 per violation, or again, twice the transaction value.</a:t>
            </a:r>
          </a:p>
          <a:p>
            <a:endParaRPr dirty="0"/>
          </a:p>
          <a:p>
            <a:r>
              <a:rPr dirty="0"/>
              <a:t>And for criminal violations under either regime: up to one million dollars in fines and up to 20 years in prison.</a:t>
            </a:r>
          </a:p>
          <a:p>
            <a:endParaRPr dirty="0"/>
          </a:p>
          <a:p>
            <a:r>
              <a:rPr dirty="0"/>
              <a:t>Here's the part that surprises most people: civil violations don't require intent. They operate on strict liability. That means if a rule wasn't followed — even if you didn't know about it, even if it was an honest mistake — a violation still occurred and penalties can still be imposed.</a:t>
            </a:r>
          </a:p>
          <a:p>
            <a:endParaRPr dirty="0"/>
          </a:p>
          <a:p>
            <a:r>
              <a:rPr dirty="0"/>
              <a:t>This is not meant to scare you. It's meant to explain why we take this seriously, and why we have a compliance program. The goal of today's training is to make sure you understand enough to avoid the common mistakes — and to know when to ask for help.</a:t>
            </a: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Section 2: What Are Export Controls?</a:t>
            </a:r>
          </a:p>
          <a:p>
            <a:endParaRPr/>
          </a:p>
          <a:p>
            <a:r>
              <a:t>Now that we understand why this matters, let's spend a few minutes on the fundamentals. What exactly are export controls, who enforces them, and why does the definition matter more than most people expect?</a:t>
            </a:r>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Export controls are federal laws that restrict the transfer of certain items, technology, software, and services across U.S. borders — or to foreign nationals, even inside the U.S.</a:t>
            </a:r>
          </a:p>
          <a:p>
            <a:endParaRPr/>
          </a:p>
          <a:p>
            <a:r>
              <a:t>Here's what surprises most people: export controls are not just about physical shipments. They cover four categories.</a:t>
            </a:r>
          </a:p>
          <a:p>
            <a:endParaRPr/>
          </a:p>
          <a:p>
            <a:r>
              <a:t>Physical goods — tangible items that cross a border. That part most people understand.</a:t>
            </a:r>
          </a:p>
          <a:p>
            <a:endParaRPr/>
          </a:p>
          <a:p>
            <a:r>
              <a:t>Technical data and technology — blueprints, design specifications, test results, engineering drawings, and even a conversation that explains how something works. If you describe to a foreign national how a controlled item is designed or manufactured, that transfer of knowledge is treated as an export.</a:t>
            </a:r>
          </a:p>
          <a:p>
            <a:endParaRPr/>
          </a:p>
          <a:p>
            <a:r>
              <a:t>Software — source code, object code, encryption algorithms. Even some open-source software can be controlled in certain contexts.</a:t>
            </a:r>
          </a:p>
          <a:p>
            <a:endParaRPr/>
          </a:p>
          <a:p>
            <a:r>
              <a:t>And services and know-how — providing training, technical assistance, or consulting to a foreign entity or person.</a:t>
            </a:r>
          </a:p>
          <a:p>
            <a:endParaRPr/>
          </a:p>
          <a:p>
            <a:r>
              <a:t>This broad scope is why compliance isn't just a shipping department issue. Anyone who handles technical information, communicates with foreign partners, or works with international colleagues needs to be aware.</a:t>
            </a:r>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dirty="0"/>
              <a:t>Three main U.S. agencies regulate exports, and they each cover different types of items and transactions.</a:t>
            </a:r>
          </a:p>
          <a:p>
            <a:endParaRPr dirty="0"/>
          </a:p>
          <a:p>
            <a:r>
              <a:rPr dirty="0"/>
              <a:t>ITAR — the International Traffic in Arms Regulations — is administered by the Department of State's Directorate of Defense Trade Controls, DDTC. ITAR covers defense articles, defense services, and related technical data listed on the U.S. Munitions List. If your company touches anything with a military application — weapons systems, military aircraft, night vision, defense electronics — ITAR is almost certainly relevant.</a:t>
            </a:r>
          </a:p>
          <a:p>
            <a:endParaRPr dirty="0"/>
          </a:p>
          <a:p>
            <a:r>
              <a:rPr dirty="0"/>
              <a:t>EAR — the Export Administration Regulations — is administered by the Department of Commerce's Bureau of Industry and Security, BIS. EAR covers commercial and dual-use items. "Dual-use" means items that have both civilian and military applications — semiconductors, encryption software, certain chemicals, lasers, precision instruments. These are assigned an Export Control Classification Number, or ECCN.</a:t>
            </a:r>
          </a:p>
          <a:p>
            <a:endParaRPr dirty="0"/>
          </a:p>
          <a:p>
            <a:r>
              <a:rPr dirty="0"/>
              <a:t>OFAC — the Office of Foreign Assets Control — is part of the Department of Treasury and administers U.S. sanctions programs. OFAC is different from ITAR and EAR in an important way: even if your item is </a:t>
            </a:r>
            <a:r>
              <a:rPr lang="en-US" dirty="0"/>
              <a:t>not</a:t>
            </a:r>
            <a:r>
              <a:rPr lang="zh-CN" altLang="en-US" dirty="0"/>
              <a:t> </a:t>
            </a:r>
            <a:r>
              <a:rPr lang="en-US" altLang="zh-CN" dirty="0"/>
              <a:t>controlled</a:t>
            </a:r>
            <a:r>
              <a:rPr lang="zh-CN" altLang="en-US" dirty="0"/>
              <a:t> </a:t>
            </a:r>
            <a:r>
              <a:rPr lang="en-US" altLang="zh-CN" dirty="0"/>
              <a:t>by</a:t>
            </a:r>
            <a:r>
              <a:rPr lang="zh-CN" altLang="en-US" dirty="0"/>
              <a:t> </a:t>
            </a:r>
            <a:r>
              <a:rPr lang="en-US" altLang="zh-CN" dirty="0"/>
              <a:t>EAR</a:t>
            </a:r>
            <a:r>
              <a:rPr lang="zh-CN" altLang="en-US" dirty="0"/>
              <a:t> </a:t>
            </a:r>
            <a:r>
              <a:rPr lang="en-US" altLang="zh-CN" dirty="0"/>
              <a:t>or</a:t>
            </a:r>
            <a:r>
              <a:rPr lang="zh-CN" altLang="en-US" dirty="0"/>
              <a:t> </a:t>
            </a:r>
            <a:r>
              <a:rPr lang="en-US" altLang="zh-CN" dirty="0"/>
              <a:t>ITAR</a:t>
            </a:r>
            <a:r>
              <a:rPr dirty="0"/>
              <a:t>, OFAC can still block the transaction if it involves a sanctioned country, entity, or individual. Think Cuba, Iran, North Korea, Syria — or individuals on the SDN list.</a:t>
            </a:r>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dirty="0"/>
              <a:t>Let's talk about deemed exports — this is the concept that surprises people the most in export compliance training.</a:t>
            </a:r>
          </a:p>
          <a:p>
            <a:endParaRPr dirty="0"/>
          </a:p>
          <a:p>
            <a:r>
              <a:rPr dirty="0"/>
              <a:t>A deemed export occurs when controlled technology or technical data is released to a </a:t>
            </a:r>
            <a:r>
              <a:rPr lang="en-US" dirty="0"/>
              <a:t>non-US person</a:t>
            </a:r>
            <a:r>
              <a:rPr dirty="0"/>
              <a:t> inside the United States. When that happens, the release is treated as an export to that person's home country — even though the information never left U.S. soil.</a:t>
            </a:r>
          </a:p>
          <a:p>
            <a:endParaRPr dirty="0"/>
          </a:p>
          <a:p>
            <a:r>
              <a:rPr dirty="0"/>
              <a:t>Think about what that means in practice. If a foreign national employee, contractor, or visitor is shown a controlled design file, attends a technical meeting where controlled information is discussed, or is trained on a controlled process — that's a deemed export.</a:t>
            </a:r>
          </a:p>
          <a:p>
            <a:endParaRPr dirty="0"/>
          </a:p>
          <a:p>
            <a:r>
              <a:rPr dirty="0"/>
              <a:t>Who counts as a foreign national for this purpose? Anyone who is not a U.S. citizen, not a lawful permanent resident — meaning a green card holder — and not a protected individual under asylum or refugee status.</a:t>
            </a:r>
          </a:p>
          <a:p>
            <a:endParaRPr dirty="0"/>
          </a:p>
          <a:p>
            <a:r>
              <a:rPr dirty="0"/>
              <a:t>This matters a lot in engineering, R&amp;D, and manufacturing environments where foreign national employees or visitors are common.</a:t>
            </a:r>
          </a:p>
          <a:p>
            <a:endParaRPr dirty="0"/>
          </a:p>
          <a:p>
            <a:r>
              <a:rPr dirty="0"/>
              <a:t>What should you do? Before sharing technical information with a foreign national colleague or visitor, check with the Export Compliance Officer. You may need a deemed export authorization before access is granted. When in doubt, ask first.</a:t>
            </a:r>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you should understand the basics of export control, l</a:t>
            </a:r>
            <a:r>
              <a:rPr dirty="0"/>
              <a:t>et me walk you through three real-world scenarios that illustrate how violations actually happen. None of these involve bad actors trying to break the law. They're the kind of everyday situations where a small lapse leads to a big problem.</a:t>
            </a:r>
          </a:p>
          <a:p>
            <a:endParaRPr dirty="0"/>
          </a:p>
          <a:p>
            <a:r>
              <a:rPr dirty="0"/>
              <a:t>The first is The Shipment. A sales rep accepts an order for industrial equipment. Midway through the process, the customer changes the end-user to an unknown third party in a high-risk country. Nobody flags the change. The order ships. Months later, BIS contacts the company. The end-user change should have triggered a compliance review before the order moved forward.</a:t>
            </a:r>
          </a:p>
          <a:p>
            <a:endParaRPr dirty="0"/>
          </a:p>
          <a:p>
            <a:r>
              <a:rPr dirty="0"/>
              <a:t>The second is The Email. An engineer emails product schematics to a colleague at a partner company overseas. The files contain ITAR</a:t>
            </a:r>
            <a:r>
              <a:rPr lang="en-US" dirty="0"/>
              <a:t> or EAR </a:t>
            </a:r>
            <a:r>
              <a:rPr dirty="0"/>
              <a:t>-controlled technical data. No authorization was obtained because it felt like a routine internal communication. But under U.S. law, that email was an export.</a:t>
            </a:r>
          </a:p>
          <a:p>
            <a:endParaRPr dirty="0"/>
          </a:p>
          <a:p>
            <a:r>
              <a:rPr dirty="0"/>
              <a:t>The third is The Colleague. A foreign national employee is shown an ITAR-controlled design file during a project review. No deemed export authorization had been obtained. We'll talk more about deemed exports in a few minutes — but the key point is that in the eyes of the law, showing that file was treated as an export to that person's home country.</a:t>
            </a:r>
          </a:p>
          <a:p>
            <a:endParaRPr dirty="0"/>
          </a:p>
          <a:p>
            <a:r>
              <a:rPr dirty="0"/>
              <a:t>In all three cases, a simple question — "do I need to check with compliance before I do this?" — would have prevented the violation. That's the habit we want to build today.</a:t>
            </a:r>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26042900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11.pn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openxmlformats.org/officeDocument/2006/relationships/image" Target="../media/image10.png"/><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D1E45"/>
        </a:solidFill>
        <a:effectLst/>
      </p:bgPr>
    </p:bg>
    <p:spTree>
      <p:nvGrpSpPr>
        <p:cNvPr id="1" name=""/>
        <p:cNvGrpSpPr/>
        <p:nvPr/>
      </p:nvGrpSpPr>
      <p:grpSpPr>
        <a:xfrm>
          <a:off x="0" y="0"/>
          <a:ext cx="0" cy="0"/>
          <a:chOff x="0" y="0"/>
          <a:chExt cx="0" cy="0"/>
        </a:xfrm>
      </p:grpSpPr>
      <p:sp>
        <p:nvSpPr>
          <p:cNvPr id="2" name="Shape 0"/>
          <p:cNvSpPr/>
          <p:nvPr/>
        </p:nvSpPr>
        <p:spPr>
          <a:xfrm>
            <a:off x="0" y="0"/>
            <a:ext cx="73152" cy="5143500"/>
          </a:xfrm>
          <a:prstGeom prst="rect">
            <a:avLst/>
          </a:prstGeom>
          <a:solidFill>
            <a:srgbClr val="C9A84C"/>
          </a:solidFill>
          <a:ln w="12700">
            <a:solidFill>
              <a:srgbClr val="C9A84C"/>
            </a:solidFill>
            <a:prstDash val="solid"/>
          </a:ln>
        </p:spPr>
        <p:txBody>
          <a:bodyPr/>
          <a:lstStyle/>
          <a:p>
            <a:endParaRPr lang="en-US"/>
          </a:p>
        </p:txBody>
      </p:sp>
      <p:sp>
        <p:nvSpPr>
          <p:cNvPr id="3" name="Text 1"/>
          <p:cNvSpPr/>
          <p:nvPr/>
        </p:nvSpPr>
        <p:spPr>
          <a:xfrm>
            <a:off x="4114800" y="457200"/>
            <a:ext cx="4846320" cy="4114800"/>
          </a:xfrm>
          <a:prstGeom prst="rect">
            <a:avLst/>
          </a:prstGeom>
          <a:noFill/>
          <a:ln/>
        </p:spPr>
        <p:txBody>
          <a:bodyPr wrap="square" lIns="0" tIns="0" rIns="0" bIns="0" rtlCol="0" anchor="ctr"/>
          <a:lstStyle/>
          <a:p>
            <a:pPr marL="0" indent="0" algn="r">
              <a:buNone/>
            </a:pPr>
            <a:r>
              <a:rPr lang="en-US" sz="7200" b="1" dirty="0">
                <a:solidFill>
                  <a:srgbClr val="FFFFFF">
                    <a:alpha val="8000"/>
                  </a:srgbClr>
                </a:solidFill>
              </a:rPr>
              <a:t>EXPORT</a:t>
            </a:r>
            <a:endParaRPr lang="en-US" sz="7200" dirty="0"/>
          </a:p>
          <a:p>
            <a:pPr marL="0" indent="0" algn="r">
              <a:buNone/>
            </a:pPr>
            <a:r>
              <a:rPr lang="en-US" sz="7200" b="1" dirty="0">
                <a:solidFill>
                  <a:srgbClr val="FFFFFF">
                    <a:alpha val="8000"/>
                  </a:srgbClr>
                </a:solidFill>
              </a:rPr>
              <a:t>COMPLIANCE</a:t>
            </a:r>
            <a:endParaRPr lang="en-US" sz="7200" dirty="0"/>
          </a:p>
        </p:txBody>
      </p:sp>
      <p:pic>
        <p:nvPicPr>
          <p:cNvPr id="4" name="Image 0" descr="preencoded.png"/>
          <p:cNvPicPr>
            <a:picLocks noChangeAspect="1"/>
          </p:cNvPicPr>
          <p:nvPr/>
        </p:nvPicPr>
        <p:blipFill>
          <a:blip r:embed="rId3"/>
          <a:stretch>
            <a:fillRect/>
          </a:stretch>
        </p:blipFill>
        <p:spPr>
          <a:xfrm>
            <a:off x="457200" y="640080"/>
            <a:ext cx="1371600" cy="1371600"/>
          </a:xfrm>
          <a:prstGeom prst="rect">
            <a:avLst/>
          </a:prstGeom>
        </p:spPr>
      </p:pic>
      <p:sp>
        <p:nvSpPr>
          <p:cNvPr id="5" name="Text 2"/>
          <p:cNvSpPr/>
          <p:nvPr/>
        </p:nvSpPr>
        <p:spPr>
          <a:xfrm>
            <a:off x="457200" y="2194560"/>
            <a:ext cx="7315200" cy="1463040"/>
          </a:xfrm>
          <a:prstGeom prst="rect">
            <a:avLst/>
          </a:prstGeom>
          <a:noFill/>
          <a:ln/>
        </p:spPr>
        <p:txBody>
          <a:bodyPr wrap="square" lIns="0" tIns="0" rIns="0" bIns="0" rtlCol="0" anchor="ctr"/>
          <a:lstStyle/>
          <a:p>
            <a:pPr marL="0" indent="0">
              <a:buNone/>
            </a:pPr>
            <a:r>
              <a:rPr lang="en-US" sz="3800" b="1" dirty="0">
                <a:solidFill>
                  <a:srgbClr val="FFFFFF"/>
                </a:solidFill>
              </a:rPr>
              <a:t>Export Compliance</a:t>
            </a:r>
            <a:endParaRPr lang="en-US" sz="3800" dirty="0"/>
          </a:p>
          <a:p>
            <a:pPr marL="0" indent="0">
              <a:buNone/>
            </a:pPr>
            <a:r>
              <a:rPr lang="en-US" sz="3800" b="1" dirty="0">
                <a:solidFill>
                  <a:srgbClr val="FFFFFF"/>
                </a:solidFill>
              </a:rPr>
              <a:t>Awareness Training</a:t>
            </a:r>
            <a:endParaRPr lang="en-US" sz="3800" dirty="0"/>
          </a:p>
        </p:txBody>
      </p:sp>
      <p:sp>
        <p:nvSpPr>
          <p:cNvPr id="6" name="Text 3"/>
          <p:cNvSpPr/>
          <p:nvPr/>
        </p:nvSpPr>
        <p:spPr>
          <a:xfrm>
            <a:off x="457200" y="3749040"/>
            <a:ext cx="7315200" cy="365760"/>
          </a:xfrm>
          <a:prstGeom prst="rect">
            <a:avLst/>
          </a:prstGeom>
          <a:noFill/>
          <a:ln/>
        </p:spPr>
        <p:txBody>
          <a:bodyPr wrap="square" lIns="0" tIns="0" rIns="0" bIns="0" rtlCol="0" anchor="ctr"/>
          <a:lstStyle/>
          <a:p>
            <a:pPr marL="0" indent="0">
              <a:buNone/>
            </a:pPr>
            <a:r>
              <a:rPr lang="en-US" sz="1400" dirty="0">
                <a:solidFill>
                  <a:srgbClr val="C9A84C"/>
                </a:solidFill>
              </a:rPr>
              <a:t>Level 1 — All Employees  |  ~30 Minutes</a:t>
            </a:r>
            <a:endParaRPr lang="en-US" sz="1400" dirty="0"/>
          </a:p>
        </p:txBody>
      </p:sp>
      <p:sp>
        <p:nvSpPr>
          <p:cNvPr id="7" name="Text 4"/>
          <p:cNvSpPr/>
          <p:nvPr/>
        </p:nvSpPr>
        <p:spPr>
          <a:xfrm>
            <a:off x="457200" y="4206240"/>
            <a:ext cx="4572000" cy="365760"/>
          </a:xfrm>
          <a:prstGeom prst="rect">
            <a:avLst/>
          </a:prstGeom>
          <a:noFill/>
          <a:ln/>
        </p:spPr>
        <p:txBody>
          <a:bodyPr wrap="square" lIns="0" tIns="0" rIns="0" bIns="0" rtlCol="0" anchor="ctr"/>
          <a:lstStyle/>
          <a:p>
            <a:pPr marL="0" indent="0">
              <a:buNone/>
            </a:pPr>
            <a:r>
              <a:rPr lang="en-US" sz="1100" i="1" dirty="0">
                <a:solidFill>
                  <a:srgbClr val="8899BB"/>
                </a:solidFill>
              </a:rPr>
              <a:t>[INSERT COMPANY NAME]</a:t>
            </a:r>
            <a:endParaRPr lang="en-US" sz="1100" dirty="0"/>
          </a:p>
        </p:txBody>
      </p:sp>
      <p:sp>
        <p:nvSpPr>
          <p:cNvPr id="8" name="Text 5"/>
          <p:cNvSpPr/>
          <p:nvPr/>
        </p:nvSpPr>
        <p:spPr>
          <a:xfrm>
            <a:off x="8321040" y="4846320"/>
            <a:ext cx="640080" cy="201168"/>
          </a:xfrm>
          <a:prstGeom prst="rect">
            <a:avLst/>
          </a:prstGeom>
          <a:noFill/>
          <a:ln/>
        </p:spPr>
        <p:txBody>
          <a:bodyPr wrap="square" rtlCol="0" anchor="ctr"/>
          <a:lstStyle/>
          <a:p>
            <a:pPr marL="0" indent="0" algn="r">
              <a:buNone/>
            </a:pPr>
            <a:r>
              <a:rPr lang="en-US" sz="800" dirty="0">
                <a:solidFill>
                  <a:srgbClr val="AAAAAA"/>
                </a:solidFill>
              </a:rPr>
              <a:t>1 / 21</a:t>
            </a:r>
            <a:endParaRPr lang="en-US" sz="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457200" y="164592"/>
            <a:ext cx="2926080" cy="292608"/>
          </a:xfrm>
          <a:prstGeom prst="roundRect">
            <a:avLst>
              <a:gd name="adj" fmla="val 31250"/>
            </a:avLst>
          </a:prstGeom>
          <a:solidFill>
            <a:srgbClr val="C00000"/>
          </a:solidFill>
          <a:ln w="12700">
            <a:solidFill>
              <a:srgbClr val="C00000"/>
            </a:solidFill>
            <a:prstDash val="solid"/>
          </a:ln>
        </p:spPr>
        <p:txBody>
          <a:bodyPr/>
          <a:lstStyle/>
          <a:p>
            <a:endParaRPr lang="en-US"/>
          </a:p>
        </p:txBody>
      </p:sp>
      <p:sp>
        <p:nvSpPr>
          <p:cNvPr id="3" name="Text 1"/>
          <p:cNvSpPr/>
          <p:nvPr/>
        </p:nvSpPr>
        <p:spPr>
          <a:xfrm>
            <a:off x="457200" y="164592"/>
            <a:ext cx="2926080" cy="292608"/>
          </a:xfrm>
          <a:prstGeom prst="rect">
            <a:avLst/>
          </a:prstGeom>
          <a:noFill/>
          <a:ln/>
        </p:spPr>
        <p:txBody>
          <a:bodyPr wrap="square" lIns="0" tIns="0" rIns="0" bIns="0" rtlCol="0" anchor="ctr"/>
          <a:lstStyle/>
          <a:p>
            <a:pPr marL="0" indent="0" algn="ctr">
              <a:buNone/>
            </a:pPr>
            <a:r>
              <a:rPr lang="en-US" sz="900" b="1" dirty="0">
                <a:solidFill>
                  <a:srgbClr val="FFFFFF"/>
                </a:solidFill>
              </a:rPr>
              <a:t>SECTION 1 — THE STAKES</a:t>
            </a:r>
            <a:endParaRPr lang="en-US" sz="900" dirty="0"/>
          </a:p>
        </p:txBody>
      </p:sp>
      <p:sp>
        <p:nvSpPr>
          <p:cNvPr id="4" name="Text 2"/>
          <p:cNvSpPr/>
          <p:nvPr/>
        </p:nvSpPr>
        <p:spPr>
          <a:xfrm>
            <a:off x="457200" y="502920"/>
            <a:ext cx="8229600" cy="502920"/>
          </a:xfrm>
          <a:prstGeom prst="rect">
            <a:avLst/>
          </a:prstGeom>
          <a:noFill/>
          <a:ln/>
        </p:spPr>
        <p:txBody>
          <a:bodyPr wrap="square" lIns="0" tIns="0" rIns="0" bIns="0" rtlCol="0" anchor="ctr"/>
          <a:lstStyle/>
          <a:p>
            <a:pPr marL="0" indent="0">
              <a:buNone/>
            </a:pPr>
            <a:r>
              <a:rPr lang="en-US" sz="2800" b="1" dirty="0">
                <a:solidFill>
                  <a:srgbClr val="1A2F6A"/>
                </a:solidFill>
              </a:rPr>
              <a:t>The Good News: You Have a Path</a:t>
            </a:r>
            <a:endParaRPr lang="en-US" sz="2800" dirty="0"/>
          </a:p>
        </p:txBody>
      </p:sp>
      <p:sp>
        <p:nvSpPr>
          <p:cNvPr id="5" name="Shape 3"/>
          <p:cNvSpPr/>
          <p:nvPr/>
        </p:nvSpPr>
        <p:spPr>
          <a:xfrm>
            <a:off x="365760" y="1097280"/>
            <a:ext cx="4754880" cy="3749040"/>
          </a:xfrm>
          <a:prstGeom prst="rect">
            <a:avLst/>
          </a:prstGeom>
          <a:solidFill>
            <a:srgbClr val="E8EFF8"/>
          </a:solidFill>
          <a:ln w="12700">
            <a:solidFill>
              <a:srgbClr val="E8EFF8"/>
            </a:solidFill>
            <a:prstDash val="solid"/>
          </a:ln>
        </p:spPr>
        <p:txBody>
          <a:bodyPr/>
          <a:lstStyle/>
          <a:p>
            <a:endParaRPr lang="en-US"/>
          </a:p>
        </p:txBody>
      </p:sp>
      <p:sp>
        <p:nvSpPr>
          <p:cNvPr id="6" name="Text 4"/>
          <p:cNvSpPr/>
          <p:nvPr/>
        </p:nvSpPr>
        <p:spPr>
          <a:xfrm>
            <a:off x="548640" y="1207008"/>
            <a:ext cx="4389120" cy="347472"/>
          </a:xfrm>
          <a:prstGeom prst="rect">
            <a:avLst/>
          </a:prstGeom>
          <a:noFill/>
          <a:ln/>
        </p:spPr>
        <p:txBody>
          <a:bodyPr wrap="square" lIns="0" tIns="0" rIns="0" bIns="0" rtlCol="0" anchor="ctr"/>
          <a:lstStyle/>
          <a:p>
            <a:pPr marL="0" indent="0">
              <a:buNone/>
            </a:pPr>
            <a:r>
              <a:rPr lang="en-US" sz="1300" b="1" dirty="0">
                <a:solidFill>
                  <a:srgbClr val="1A2F6A"/>
                </a:solidFill>
              </a:rPr>
              <a:t>Voluntary Self-Disclosure (VSD)</a:t>
            </a:r>
            <a:endParaRPr lang="en-US" sz="1300" dirty="0"/>
          </a:p>
        </p:txBody>
      </p:sp>
      <p:sp>
        <p:nvSpPr>
          <p:cNvPr id="7" name="Shape 5"/>
          <p:cNvSpPr/>
          <p:nvPr/>
        </p:nvSpPr>
        <p:spPr>
          <a:xfrm>
            <a:off x="548640" y="1664208"/>
            <a:ext cx="640080" cy="347472"/>
          </a:xfrm>
          <a:prstGeom prst="rect">
            <a:avLst/>
          </a:prstGeom>
          <a:solidFill>
            <a:srgbClr val="1A5C2E"/>
          </a:solidFill>
          <a:ln w="12700">
            <a:solidFill>
              <a:srgbClr val="1A5C2E"/>
            </a:solidFill>
            <a:prstDash val="solid"/>
          </a:ln>
        </p:spPr>
        <p:txBody>
          <a:bodyPr/>
          <a:lstStyle/>
          <a:p>
            <a:endParaRPr lang="en-US"/>
          </a:p>
        </p:txBody>
      </p:sp>
      <p:sp>
        <p:nvSpPr>
          <p:cNvPr id="8" name="Text 6"/>
          <p:cNvSpPr/>
          <p:nvPr/>
        </p:nvSpPr>
        <p:spPr>
          <a:xfrm>
            <a:off x="548640" y="1664208"/>
            <a:ext cx="640080" cy="347472"/>
          </a:xfrm>
          <a:prstGeom prst="rect">
            <a:avLst/>
          </a:prstGeom>
          <a:noFill/>
          <a:ln/>
        </p:spPr>
        <p:txBody>
          <a:bodyPr wrap="square" lIns="0" tIns="0" rIns="0" bIns="0" rtlCol="0" anchor="ctr"/>
          <a:lstStyle/>
          <a:p>
            <a:pPr marL="0" indent="0" algn="ctr">
              <a:buNone/>
            </a:pPr>
            <a:r>
              <a:rPr lang="en-US" sz="800" b="1" dirty="0">
                <a:solidFill>
                  <a:srgbClr val="FFFFFF"/>
                </a:solidFill>
              </a:rPr>
              <a:t>STOP</a:t>
            </a:r>
            <a:endParaRPr lang="en-US" sz="800" dirty="0"/>
          </a:p>
        </p:txBody>
      </p:sp>
      <p:sp>
        <p:nvSpPr>
          <p:cNvPr id="9" name="Text 7"/>
          <p:cNvSpPr/>
          <p:nvPr/>
        </p:nvSpPr>
        <p:spPr>
          <a:xfrm>
            <a:off x="1298448" y="1691640"/>
            <a:ext cx="3566160" cy="347472"/>
          </a:xfrm>
          <a:prstGeom prst="rect">
            <a:avLst/>
          </a:prstGeom>
          <a:noFill/>
          <a:ln/>
        </p:spPr>
        <p:txBody>
          <a:bodyPr wrap="square" lIns="0" tIns="0" rIns="0" bIns="0" rtlCol="0" anchor="ctr"/>
          <a:lstStyle/>
          <a:p>
            <a:pPr marL="0" indent="0">
              <a:buNone/>
            </a:pPr>
            <a:r>
              <a:rPr lang="en-US" sz="1000" dirty="0">
                <a:solidFill>
                  <a:srgbClr val="1A2F6A"/>
                </a:solidFill>
              </a:rPr>
              <a:t>Halt the transaction immediately — issue a Hold Order</a:t>
            </a:r>
            <a:endParaRPr lang="en-US" sz="1000" dirty="0"/>
          </a:p>
        </p:txBody>
      </p:sp>
      <p:sp>
        <p:nvSpPr>
          <p:cNvPr id="10" name="Shape 8"/>
          <p:cNvSpPr/>
          <p:nvPr/>
        </p:nvSpPr>
        <p:spPr>
          <a:xfrm>
            <a:off x="548640" y="2377440"/>
            <a:ext cx="640080" cy="347472"/>
          </a:xfrm>
          <a:prstGeom prst="rect">
            <a:avLst/>
          </a:prstGeom>
          <a:solidFill>
            <a:srgbClr val="1A5C2E"/>
          </a:solidFill>
          <a:ln w="12700">
            <a:solidFill>
              <a:srgbClr val="1A5C2E"/>
            </a:solidFill>
            <a:prstDash val="solid"/>
          </a:ln>
        </p:spPr>
        <p:txBody>
          <a:bodyPr/>
          <a:lstStyle/>
          <a:p>
            <a:endParaRPr lang="en-US"/>
          </a:p>
        </p:txBody>
      </p:sp>
      <p:sp>
        <p:nvSpPr>
          <p:cNvPr id="11" name="Text 9"/>
          <p:cNvSpPr/>
          <p:nvPr/>
        </p:nvSpPr>
        <p:spPr>
          <a:xfrm>
            <a:off x="548640" y="2377440"/>
            <a:ext cx="640080" cy="347472"/>
          </a:xfrm>
          <a:prstGeom prst="rect">
            <a:avLst/>
          </a:prstGeom>
          <a:noFill/>
          <a:ln/>
        </p:spPr>
        <p:txBody>
          <a:bodyPr wrap="square" lIns="0" tIns="0" rIns="0" bIns="0" rtlCol="0" anchor="ctr"/>
          <a:lstStyle/>
          <a:p>
            <a:pPr marL="0" indent="0" algn="ctr">
              <a:buNone/>
            </a:pPr>
            <a:r>
              <a:rPr lang="en-US" sz="800" b="1" dirty="0">
                <a:solidFill>
                  <a:srgbClr val="FFFFFF"/>
                </a:solidFill>
              </a:rPr>
              <a:t>REPORT</a:t>
            </a:r>
            <a:endParaRPr lang="en-US" sz="800" dirty="0"/>
          </a:p>
        </p:txBody>
      </p:sp>
      <p:sp>
        <p:nvSpPr>
          <p:cNvPr id="12" name="Text 10"/>
          <p:cNvSpPr/>
          <p:nvPr/>
        </p:nvSpPr>
        <p:spPr>
          <a:xfrm>
            <a:off x="1298448" y="2404872"/>
            <a:ext cx="3566160" cy="347472"/>
          </a:xfrm>
          <a:prstGeom prst="rect">
            <a:avLst/>
          </a:prstGeom>
          <a:noFill/>
          <a:ln/>
        </p:spPr>
        <p:txBody>
          <a:bodyPr wrap="square" lIns="0" tIns="0" rIns="0" bIns="0" rtlCol="0" anchor="ctr"/>
          <a:lstStyle/>
          <a:p>
            <a:pPr marL="0" indent="0">
              <a:buNone/>
            </a:pPr>
            <a:r>
              <a:rPr lang="en-US" sz="1000" dirty="0">
                <a:solidFill>
                  <a:srgbClr val="1A2F6A"/>
                </a:solidFill>
              </a:rPr>
              <a:t>Notify Export Compliance Officer same day</a:t>
            </a:r>
            <a:endParaRPr lang="en-US" sz="1000" dirty="0"/>
          </a:p>
        </p:txBody>
      </p:sp>
      <p:sp>
        <p:nvSpPr>
          <p:cNvPr id="13" name="Shape 11"/>
          <p:cNvSpPr/>
          <p:nvPr/>
        </p:nvSpPr>
        <p:spPr>
          <a:xfrm>
            <a:off x="548640" y="3090672"/>
            <a:ext cx="640080" cy="347472"/>
          </a:xfrm>
          <a:prstGeom prst="rect">
            <a:avLst/>
          </a:prstGeom>
          <a:solidFill>
            <a:srgbClr val="1A5C2E"/>
          </a:solidFill>
          <a:ln w="12700">
            <a:solidFill>
              <a:srgbClr val="1A5C2E"/>
            </a:solidFill>
            <a:prstDash val="solid"/>
          </a:ln>
        </p:spPr>
        <p:txBody>
          <a:bodyPr/>
          <a:lstStyle/>
          <a:p>
            <a:endParaRPr lang="en-US"/>
          </a:p>
        </p:txBody>
      </p:sp>
      <p:sp>
        <p:nvSpPr>
          <p:cNvPr id="14" name="Text 12"/>
          <p:cNvSpPr/>
          <p:nvPr/>
        </p:nvSpPr>
        <p:spPr>
          <a:xfrm>
            <a:off x="548640" y="3090672"/>
            <a:ext cx="640080" cy="347472"/>
          </a:xfrm>
          <a:prstGeom prst="rect">
            <a:avLst/>
          </a:prstGeom>
          <a:noFill/>
          <a:ln/>
        </p:spPr>
        <p:txBody>
          <a:bodyPr wrap="square" lIns="0" tIns="0" rIns="0" bIns="0" rtlCol="0" anchor="ctr"/>
          <a:lstStyle/>
          <a:p>
            <a:pPr marL="0" indent="0" algn="ctr">
              <a:buNone/>
            </a:pPr>
            <a:r>
              <a:rPr lang="en-US" sz="800" b="1" dirty="0">
                <a:solidFill>
                  <a:srgbClr val="FFFFFF"/>
                </a:solidFill>
              </a:rPr>
              <a:t>PRESERVE</a:t>
            </a:r>
            <a:endParaRPr lang="en-US" sz="800" dirty="0"/>
          </a:p>
        </p:txBody>
      </p:sp>
      <p:sp>
        <p:nvSpPr>
          <p:cNvPr id="15" name="Text 13"/>
          <p:cNvSpPr/>
          <p:nvPr/>
        </p:nvSpPr>
        <p:spPr>
          <a:xfrm>
            <a:off x="1298448" y="3118104"/>
            <a:ext cx="3566160" cy="347472"/>
          </a:xfrm>
          <a:prstGeom prst="rect">
            <a:avLst/>
          </a:prstGeom>
          <a:noFill/>
          <a:ln/>
        </p:spPr>
        <p:txBody>
          <a:bodyPr wrap="square" lIns="0" tIns="0" rIns="0" bIns="0" rtlCol="0" anchor="ctr"/>
          <a:lstStyle/>
          <a:p>
            <a:pPr marL="0" indent="0">
              <a:buNone/>
            </a:pPr>
            <a:r>
              <a:rPr lang="en-US" sz="1000" dirty="0">
                <a:solidFill>
                  <a:srgbClr val="1A2F6A"/>
                </a:solidFill>
              </a:rPr>
              <a:t>Do not delete any records or communications</a:t>
            </a:r>
            <a:endParaRPr lang="en-US" sz="1000" dirty="0"/>
          </a:p>
        </p:txBody>
      </p:sp>
      <p:sp>
        <p:nvSpPr>
          <p:cNvPr id="16" name="Shape 14"/>
          <p:cNvSpPr/>
          <p:nvPr/>
        </p:nvSpPr>
        <p:spPr>
          <a:xfrm>
            <a:off x="548640" y="3803904"/>
            <a:ext cx="640080" cy="347472"/>
          </a:xfrm>
          <a:prstGeom prst="rect">
            <a:avLst/>
          </a:prstGeom>
          <a:solidFill>
            <a:srgbClr val="1A5C2E"/>
          </a:solidFill>
          <a:ln w="12700">
            <a:solidFill>
              <a:srgbClr val="1A5C2E"/>
            </a:solidFill>
            <a:prstDash val="solid"/>
          </a:ln>
        </p:spPr>
        <p:txBody>
          <a:bodyPr/>
          <a:lstStyle/>
          <a:p>
            <a:endParaRPr lang="en-US"/>
          </a:p>
        </p:txBody>
      </p:sp>
      <p:sp>
        <p:nvSpPr>
          <p:cNvPr id="17" name="Text 15"/>
          <p:cNvSpPr/>
          <p:nvPr/>
        </p:nvSpPr>
        <p:spPr>
          <a:xfrm>
            <a:off x="548640" y="3803904"/>
            <a:ext cx="640080" cy="347472"/>
          </a:xfrm>
          <a:prstGeom prst="rect">
            <a:avLst/>
          </a:prstGeom>
          <a:noFill/>
          <a:ln/>
        </p:spPr>
        <p:txBody>
          <a:bodyPr wrap="square" lIns="0" tIns="0" rIns="0" bIns="0" rtlCol="0" anchor="ctr"/>
          <a:lstStyle/>
          <a:p>
            <a:pPr marL="0" indent="0" algn="ctr">
              <a:buNone/>
            </a:pPr>
            <a:r>
              <a:rPr lang="en-US" sz="800" b="1" dirty="0">
                <a:solidFill>
                  <a:srgbClr val="FFFFFF"/>
                </a:solidFill>
              </a:rPr>
              <a:t>DISCLOSE</a:t>
            </a:r>
            <a:endParaRPr lang="en-US" sz="800" dirty="0"/>
          </a:p>
        </p:txBody>
      </p:sp>
      <p:sp>
        <p:nvSpPr>
          <p:cNvPr id="18" name="Text 16"/>
          <p:cNvSpPr/>
          <p:nvPr/>
        </p:nvSpPr>
        <p:spPr>
          <a:xfrm>
            <a:off x="1298448" y="3831336"/>
            <a:ext cx="3566160" cy="347472"/>
          </a:xfrm>
          <a:prstGeom prst="rect">
            <a:avLst/>
          </a:prstGeom>
          <a:noFill/>
          <a:ln/>
        </p:spPr>
        <p:txBody>
          <a:bodyPr wrap="square" lIns="0" tIns="0" rIns="0" bIns="0" rtlCol="0" anchor="ctr"/>
          <a:lstStyle/>
          <a:p>
            <a:pPr marL="0" indent="0">
              <a:buNone/>
            </a:pPr>
            <a:r>
              <a:rPr lang="en-US" sz="1000" dirty="0">
                <a:solidFill>
                  <a:srgbClr val="1A2F6A"/>
                </a:solidFill>
              </a:rPr>
              <a:t>Submit VSD to BIS/DDTC — timing matters</a:t>
            </a:r>
            <a:endParaRPr lang="en-US" sz="1000" dirty="0"/>
          </a:p>
        </p:txBody>
      </p:sp>
      <p:sp>
        <p:nvSpPr>
          <p:cNvPr id="19" name="Shape 17"/>
          <p:cNvSpPr/>
          <p:nvPr/>
        </p:nvSpPr>
        <p:spPr>
          <a:xfrm>
            <a:off x="5394960" y="1097280"/>
            <a:ext cx="3383280" cy="3749040"/>
          </a:xfrm>
          <a:prstGeom prst="rect">
            <a:avLst/>
          </a:prstGeom>
          <a:solidFill>
            <a:srgbClr val="E8F5EC"/>
          </a:solidFill>
          <a:ln w="12700">
            <a:solidFill>
              <a:srgbClr val="E8F5EC"/>
            </a:solidFill>
            <a:prstDash val="solid"/>
          </a:ln>
        </p:spPr>
        <p:txBody>
          <a:bodyPr/>
          <a:lstStyle/>
          <a:p>
            <a:endParaRPr lang="en-US"/>
          </a:p>
        </p:txBody>
      </p:sp>
      <p:pic>
        <p:nvPicPr>
          <p:cNvPr id="20" name="Image 0" descr="preencoded.png"/>
          <p:cNvPicPr>
            <a:picLocks noChangeAspect="1"/>
          </p:cNvPicPr>
          <p:nvPr/>
        </p:nvPicPr>
        <p:blipFill>
          <a:blip r:embed="rId3"/>
          <a:stretch>
            <a:fillRect/>
          </a:stretch>
        </p:blipFill>
        <p:spPr>
          <a:xfrm>
            <a:off x="5577840" y="1207008"/>
            <a:ext cx="320040" cy="320040"/>
          </a:xfrm>
          <a:prstGeom prst="rect">
            <a:avLst/>
          </a:prstGeom>
        </p:spPr>
      </p:pic>
      <p:sp>
        <p:nvSpPr>
          <p:cNvPr id="21" name="Text 18"/>
          <p:cNvSpPr/>
          <p:nvPr/>
        </p:nvSpPr>
        <p:spPr>
          <a:xfrm>
            <a:off x="5989320" y="1207008"/>
            <a:ext cx="2560320" cy="347472"/>
          </a:xfrm>
          <a:prstGeom prst="rect">
            <a:avLst/>
          </a:prstGeom>
          <a:noFill/>
          <a:ln/>
        </p:spPr>
        <p:txBody>
          <a:bodyPr wrap="square" lIns="0" tIns="0" rIns="0" bIns="0" rtlCol="0" anchor="ctr"/>
          <a:lstStyle/>
          <a:p>
            <a:pPr marL="0" indent="0">
              <a:buNone/>
            </a:pPr>
            <a:r>
              <a:rPr lang="en-US" sz="1300" b="1" dirty="0">
                <a:solidFill>
                  <a:srgbClr val="1A5C2E"/>
                </a:solidFill>
              </a:rPr>
              <a:t>Mitigating Factors</a:t>
            </a:r>
            <a:endParaRPr lang="en-US" sz="1300" dirty="0"/>
          </a:p>
        </p:txBody>
      </p:sp>
      <p:pic>
        <p:nvPicPr>
          <p:cNvPr id="22" name="Image 1" descr="preencoded.png"/>
          <p:cNvPicPr>
            <a:picLocks noChangeAspect="1"/>
          </p:cNvPicPr>
          <p:nvPr/>
        </p:nvPicPr>
        <p:blipFill>
          <a:blip r:embed="rId3"/>
          <a:stretch>
            <a:fillRect/>
          </a:stretch>
        </p:blipFill>
        <p:spPr>
          <a:xfrm>
            <a:off x="5577840" y="1719072"/>
            <a:ext cx="228600" cy="228600"/>
          </a:xfrm>
          <a:prstGeom prst="rect">
            <a:avLst/>
          </a:prstGeom>
        </p:spPr>
      </p:pic>
      <p:sp>
        <p:nvSpPr>
          <p:cNvPr id="23" name="Text 19"/>
          <p:cNvSpPr/>
          <p:nvPr/>
        </p:nvSpPr>
        <p:spPr>
          <a:xfrm>
            <a:off x="5897880" y="1700784"/>
            <a:ext cx="2651760" cy="274320"/>
          </a:xfrm>
          <a:prstGeom prst="rect">
            <a:avLst/>
          </a:prstGeom>
          <a:noFill/>
          <a:ln/>
        </p:spPr>
        <p:txBody>
          <a:bodyPr wrap="square" lIns="0" tIns="0" rIns="0" bIns="0" rtlCol="0" anchor="ctr"/>
          <a:lstStyle/>
          <a:p>
            <a:pPr marL="0" indent="0">
              <a:buNone/>
            </a:pPr>
            <a:r>
              <a:rPr lang="en-US" sz="1000" dirty="0">
                <a:solidFill>
                  <a:srgbClr val="1A2F6A"/>
                </a:solidFill>
              </a:rPr>
              <a:t>Voluntary &amp; timely disclosure</a:t>
            </a:r>
            <a:endParaRPr lang="en-US" sz="1000" dirty="0"/>
          </a:p>
        </p:txBody>
      </p:sp>
      <p:pic>
        <p:nvPicPr>
          <p:cNvPr id="24" name="Image 2" descr="preencoded.png"/>
          <p:cNvPicPr>
            <a:picLocks noChangeAspect="1"/>
          </p:cNvPicPr>
          <p:nvPr/>
        </p:nvPicPr>
        <p:blipFill>
          <a:blip r:embed="rId3"/>
          <a:stretch>
            <a:fillRect/>
          </a:stretch>
        </p:blipFill>
        <p:spPr>
          <a:xfrm>
            <a:off x="5577840" y="2212848"/>
            <a:ext cx="228600" cy="228600"/>
          </a:xfrm>
          <a:prstGeom prst="rect">
            <a:avLst/>
          </a:prstGeom>
        </p:spPr>
      </p:pic>
      <p:sp>
        <p:nvSpPr>
          <p:cNvPr id="25" name="Text 20"/>
          <p:cNvSpPr/>
          <p:nvPr/>
        </p:nvSpPr>
        <p:spPr>
          <a:xfrm>
            <a:off x="5897880" y="2194560"/>
            <a:ext cx="2651760" cy="274320"/>
          </a:xfrm>
          <a:prstGeom prst="rect">
            <a:avLst/>
          </a:prstGeom>
          <a:noFill/>
          <a:ln/>
        </p:spPr>
        <p:txBody>
          <a:bodyPr wrap="square" lIns="0" tIns="0" rIns="0" bIns="0" rtlCol="0" anchor="ctr"/>
          <a:lstStyle/>
          <a:p>
            <a:pPr marL="0" indent="0">
              <a:buNone/>
            </a:pPr>
            <a:r>
              <a:rPr lang="en-US" sz="1000" dirty="0">
                <a:solidFill>
                  <a:srgbClr val="1A2F6A"/>
                </a:solidFill>
              </a:rPr>
              <a:t>Unintentional violation</a:t>
            </a:r>
            <a:endParaRPr lang="en-US" sz="1000" dirty="0"/>
          </a:p>
        </p:txBody>
      </p:sp>
      <p:pic>
        <p:nvPicPr>
          <p:cNvPr id="26" name="Image 3" descr="preencoded.png"/>
          <p:cNvPicPr>
            <a:picLocks noChangeAspect="1"/>
          </p:cNvPicPr>
          <p:nvPr/>
        </p:nvPicPr>
        <p:blipFill>
          <a:blip r:embed="rId3"/>
          <a:stretch>
            <a:fillRect/>
          </a:stretch>
        </p:blipFill>
        <p:spPr>
          <a:xfrm>
            <a:off x="5577840" y="2706624"/>
            <a:ext cx="228600" cy="228600"/>
          </a:xfrm>
          <a:prstGeom prst="rect">
            <a:avLst/>
          </a:prstGeom>
        </p:spPr>
      </p:pic>
      <p:sp>
        <p:nvSpPr>
          <p:cNvPr id="27" name="Text 21"/>
          <p:cNvSpPr/>
          <p:nvPr/>
        </p:nvSpPr>
        <p:spPr>
          <a:xfrm>
            <a:off x="5897880" y="2688336"/>
            <a:ext cx="2651760" cy="274320"/>
          </a:xfrm>
          <a:prstGeom prst="rect">
            <a:avLst/>
          </a:prstGeom>
          <a:noFill/>
          <a:ln/>
        </p:spPr>
        <p:txBody>
          <a:bodyPr wrap="square" lIns="0" tIns="0" rIns="0" bIns="0" rtlCol="0" anchor="ctr"/>
          <a:lstStyle/>
          <a:p>
            <a:pPr marL="0" indent="0">
              <a:buNone/>
            </a:pPr>
            <a:r>
              <a:rPr lang="en-US" sz="1000" dirty="0">
                <a:solidFill>
                  <a:srgbClr val="1A2F6A"/>
                </a:solidFill>
              </a:rPr>
              <a:t>Authorization would likely</a:t>
            </a:r>
            <a:endParaRPr lang="en-US" sz="1000" dirty="0"/>
          </a:p>
          <a:p>
            <a:pPr marL="0" indent="0">
              <a:buNone/>
            </a:pPr>
            <a:r>
              <a:rPr lang="en-US" sz="1000" dirty="0">
                <a:solidFill>
                  <a:srgbClr val="1A2F6A"/>
                </a:solidFill>
              </a:rPr>
              <a:t>have been granted</a:t>
            </a:r>
            <a:endParaRPr lang="en-US" sz="1000" dirty="0"/>
          </a:p>
        </p:txBody>
      </p:sp>
      <p:pic>
        <p:nvPicPr>
          <p:cNvPr id="28" name="Image 4" descr="preencoded.png"/>
          <p:cNvPicPr>
            <a:picLocks noChangeAspect="1"/>
          </p:cNvPicPr>
          <p:nvPr/>
        </p:nvPicPr>
        <p:blipFill>
          <a:blip r:embed="rId3"/>
          <a:stretch>
            <a:fillRect/>
          </a:stretch>
        </p:blipFill>
        <p:spPr>
          <a:xfrm>
            <a:off x="5577840" y="3200400"/>
            <a:ext cx="228600" cy="228600"/>
          </a:xfrm>
          <a:prstGeom prst="rect">
            <a:avLst/>
          </a:prstGeom>
        </p:spPr>
      </p:pic>
      <p:sp>
        <p:nvSpPr>
          <p:cNvPr id="29" name="Text 22"/>
          <p:cNvSpPr/>
          <p:nvPr/>
        </p:nvSpPr>
        <p:spPr>
          <a:xfrm>
            <a:off x="5897880" y="3182112"/>
            <a:ext cx="2651760" cy="274320"/>
          </a:xfrm>
          <a:prstGeom prst="rect">
            <a:avLst/>
          </a:prstGeom>
          <a:noFill/>
          <a:ln/>
        </p:spPr>
        <p:txBody>
          <a:bodyPr wrap="square" lIns="0" tIns="0" rIns="0" bIns="0" rtlCol="0" anchor="ctr"/>
          <a:lstStyle/>
          <a:p>
            <a:pPr marL="0" indent="0">
              <a:buNone/>
            </a:pPr>
            <a:r>
              <a:rPr lang="en-US" sz="1000" dirty="0">
                <a:solidFill>
                  <a:srgbClr val="1A2F6A"/>
                </a:solidFill>
              </a:rPr>
              <a:t>Existing compliance program</a:t>
            </a:r>
            <a:endParaRPr lang="en-US" sz="1000" dirty="0"/>
          </a:p>
          <a:p>
            <a:pPr marL="0" indent="0">
              <a:buNone/>
            </a:pPr>
            <a:r>
              <a:rPr lang="en-US" sz="1000" dirty="0">
                <a:solidFill>
                  <a:srgbClr val="1A2F6A"/>
                </a:solidFill>
              </a:rPr>
              <a:t>(why we have this training)</a:t>
            </a:r>
            <a:endParaRPr lang="en-US" sz="1000" dirty="0"/>
          </a:p>
        </p:txBody>
      </p:sp>
      <p:pic>
        <p:nvPicPr>
          <p:cNvPr id="30" name="Image 5" descr="preencoded.png"/>
          <p:cNvPicPr>
            <a:picLocks noChangeAspect="1"/>
          </p:cNvPicPr>
          <p:nvPr/>
        </p:nvPicPr>
        <p:blipFill>
          <a:blip r:embed="rId3"/>
          <a:stretch>
            <a:fillRect/>
          </a:stretch>
        </p:blipFill>
        <p:spPr>
          <a:xfrm>
            <a:off x="5577840" y="3694176"/>
            <a:ext cx="228600" cy="228600"/>
          </a:xfrm>
          <a:prstGeom prst="rect">
            <a:avLst/>
          </a:prstGeom>
        </p:spPr>
      </p:pic>
      <p:sp>
        <p:nvSpPr>
          <p:cNvPr id="31" name="Text 23"/>
          <p:cNvSpPr/>
          <p:nvPr/>
        </p:nvSpPr>
        <p:spPr>
          <a:xfrm>
            <a:off x="5897880" y="3675888"/>
            <a:ext cx="2651760" cy="274320"/>
          </a:xfrm>
          <a:prstGeom prst="rect">
            <a:avLst/>
          </a:prstGeom>
          <a:noFill/>
          <a:ln/>
        </p:spPr>
        <p:txBody>
          <a:bodyPr wrap="square" lIns="0" tIns="0" rIns="0" bIns="0" rtlCol="0" anchor="ctr"/>
          <a:lstStyle/>
          <a:p>
            <a:pPr marL="0" indent="0">
              <a:buNone/>
            </a:pPr>
            <a:r>
              <a:rPr lang="en-US" sz="1000" dirty="0">
                <a:solidFill>
                  <a:srgbClr val="1A2F6A"/>
                </a:solidFill>
              </a:rPr>
              <a:t>No prior violation history</a:t>
            </a:r>
            <a:endParaRPr lang="en-US" sz="1000" dirty="0"/>
          </a:p>
        </p:txBody>
      </p:sp>
      <p:pic>
        <p:nvPicPr>
          <p:cNvPr id="32" name="Image 6" descr="preencoded.png"/>
          <p:cNvPicPr>
            <a:picLocks noChangeAspect="1"/>
          </p:cNvPicPr>
          <p:nvPr/>
        </p:nvPicPr>
        <p:blipFill>
          <a:blip r:embed="rId3"/>
          <a:stretch>
            <a:fillRect/>
          </a:stretch>
        </p:blipFill>
        <p:spPr>
          <a:xfrm>
            <a:off x="5577840" y="4187952"/>
            <a:ext cx="228600" cy="228600"/>
          </a:xfrm>
          <a:prstGeom prst="rect">
            <a:avLst/>
          </a:prstGeom>
        </p:spPr>
      </p:pic>
      <p:sp>
        <p:nvSpPr>
          <p:cNvPr id="33" name="Text 24"/>
          <p:cNvSpPr/>
          <p:nvPr/>
        </p:nvSpPr>
        <p:spPr>
          <a:xfrm>
            <a:off x="5897880" y="4169664"/>
            <a:ext cx="2651760" cy="274320"/>
          </a:xfrm>
          <a:prstGeom prst="rect">
            <a:avLst/>
          </a:prstGeom>
          <a:noFill/>
          <a:ln/>
        </p:spPr>
        <p:txBody>
          <a:bodyPr wrap="square" lIns="0" tIns="0" rIns="0" bIns="0" rtlCol="0" anchor="ctr"/>
          <a:lstStyle/>
          <a:p>
            <a:pPr marL="0" indent="0">
              <a:buNone/>
            </a:pPr>
            <a:r>
              <a:rPr lang="en-US" sz="1000" dirty="0">
                <a:solidFill>
                  <a:srgbClr val="1A2F6A"/>
                </a:solidFill>
              </a:rPr>
              <a:t>Full cooperation with government</a:t>
            </a:r>
            <a:endParaRPr lang="en-US" sz="1000" dirty="0"/>
          </a:p>
        </p:txBody>
      </p:sp>
      <p:sp>
        <p:nvSpPr>
          <p:cNvPr id="34" name="Text 25"/>
          <p:cNvSpPr/>
          <p:nvPr/>
        </p:nvSpPr>
        <p:spPr>
          <a:xfrm>
            <a:off x="8321040" y="4846320"/>
            <a:ext cx="640080" cy="201168"/>
          </a:xfrm>
          <a:prstGeom prst="rect">
            <a:avLst/>
          </a:prstGeom>
          <a:noFill/>
          <a:ln/>
        </p:spPr>
        <p:txBody>
          <a:bodyPr wrap="square" rtlCol="0" anchor="ctr"/>
          <a:lstStyle/>
          <a:p>
            <a:pPr marL="0" indent="0" algn="r">
              <a:buNone/>
            </a:pPr>
            <a:r>
              <a:rPr lang="en-US" sz="800" dirty="0">
                <a:solidFill>
                  <a:srgbClr val="AAAAAA"/>
                </a:solidFill>
              </a:rPr>
              <a:t>6 / 21</a:t>
            </a:r>
            <a:endParaRPr lang="en-US" sz="800" dirty="0"/>
          </a:p>
        </p:txBody>
      </p:sp>
    </p:spTree>
    <p:extLst>
      <p:ext uri="{BB962C8B-B14F-4D97-AF65-F5344CB8AC3E}">
        <p14:creationId xmlns:p14="http://schemas.microsoft.com/office/powerpoint/2010/main" val="26301793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BF6000"/>
        </a:solidFill>
        <a:effectLst/>
      </p:bgPr>
    </p:bg>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3474720" y="640080"/>
            <a:ext cx="2194560" cy="2194560"/>
          </a:xfrm>
          <a:prstGeom prst="rect">
            <a:avLst/>
          </a:prstGeom>
        </p:spPr>
      </p:pic>
      <p:sp>
        <p:nvSpPr>
          <p:cNvPr id="3" name="Text 0"/>
          <p:cNvSpPr/>
          <p:nvPr/>
        </p:nvSpPr>
        <p:spPr>
          <a:xfrm>
            <a:off x="914400" y="3063240"/>
            <a:ext cx="7315200" cy="365760"/>
          </a:xfrm>
          <a:prstGeom prst="rect">
            <a:avLst/>
          </a:prstGeom>
          <a:noFill/>
          <a:ln/>
        </p:spPr>
        <p:txBody>
          <a:bodyPr wrap="square" lIns="0" tIns="0" rIns="0" bIns="0" rtlCol="0" anchor="ctr"/>
          <a:lstStyle/>
          <a:p>
            <a:pPr marL="0" indent="0" algn="ctr">
              <a:buNone/>
            </a:pPr>
            <a:r>
              <a:rPr lang="en-US" sz="1400" b="1" kern="0" spc="800" dirty="0">
                <a:solidFill>
                  <a:srgbClr val="FFF0CC"/>
                </a:solidFill>
              </a:rPr>
              <a:t>SECTION 3</a:t>
            </a:r>
            <a:endParaRPr lang="en-US" sz="1400" dirty="0"/>
          </a:p>
        </p:txBody>
      </p:sp>
      <p:sp>
        <p:nvSpPr>
          <p:cNvPr id="4" name="Text 1"/>
          <p:cNvSpPr/>
          <p:nvPr/>
        </p:nvSpPr>
        <p:spPr>
          <a:xfrm>
            <a:off x="457200" y="3429000"/>
            <a:ext cx="8229600" cy="1097280"/>
          </a:xfrm>
          <a:prstGeom prst="rect">
            <a:avLst/>
          </a:prstGeom>
          <a:noFill/>
          <a:ln/>
        </p:spPr>
        <p:txBody>
          <a:bodyPr wrap="square" lIns="0" tIns="0" rIns="0" bIns="0" rtlCol="0" anchor="ctr"/>
          <a:lstStyle/>
          <a:p>
            <a:pPr marL="0" indent="0" algn="ctr">
              <a:buNone/>
            </a:pPr>
            <a:r>
              <a:rPr lang="en-US" sz="4000" b="1" dirty="0">
                <a:solidFill>
                  <a:srgbClr val="FFFFFF"/>
                </a:solidFill>
              </a:rPr>
              <a:t>Restricted Parties</a:t>
            </a:r>
            <a:endParaRPr lang="en-US" sz="4000" dirty="0"/>
          </a:p>
          <a:p>
            <a:pPr marL="0" indent="0" algn="ctr">
              <a:buNone/>
            </a:pPr>
            <a:r>
              <a:rPr lang="en-US" sz="4000" b="1" dirty="0">
                <a:solidFill>
                  <a:srgbClr val="FFFFFF"/>
                </a:solidFill>
              </a:rPr>
              <a:t>&amp; Red Flags</a:t>
            </a:r>
            <a:endParaRPr lang="en-US" sz="4000" dirty="0"/>
          </a:p>
        </p:txBody>
      </p:sp>
      <p:sp>
        <p:nvSpPr>
          <p:cNvPr id="5" name="Text 2"/>
          <p:cNvSpPr/>
          <p:nvPr/>
        </p:nvSpPr>
        <p:spPr>
          <a:xfrm>
            <a:off x="914400" y="4526280"/>
            <a:ext cx="7315200" cy="365760"/>
          </a:xfrm>
          <a:prstGeom prst="rect">
            <a:avLst/>
          </a:prstGeom>
          <a:noFill/>
          <a:ln/>
        </p:spPr>
        <p:txBody>
          <a:bodyPr wrap="square" lIns="0" tIns="0" rIns="0" bIns="0" rtlCol="0" anchor="ctr"/>
          <a:lstStyle/>
          <a:p>
            <a:pPr marL="0" indent="0" algn="ctr">
              <a:buNone/>
            </a:pPr>
            <a:r>
              <a:rPr lang="en-US" sz="1400" i="1" dirty="0">
                <a:solidFill>
                  <a:srgbClr val="FFF0CC"/>
                </a:solidFill>
              </a:rPr>
              <a:t>Who you can't deal with — and how to spot warning signs</a:t>
            </a:r>
            <a:endParaRPr lang="en-US" sz="1400" dirty="0"/>
          </a:p>
        </p:txBody>
      </p:sp>
      <p:sp>
        <p:nvSpPr>
          <p:cNvPr id="6" name="Text 3"/>
          <p:cNvSpPr/>
          <p:nvPr/>
        </p:nvSpPr>
        <p:spPr>
          <a:xfrm>
            <a:off x="8321040" y="4846320"/>
            <a:ext cx="640080" cy="201168"/>
          </a:xfrm>
          <a:prstGeom prst="rect">
            <a:avLst/>
          </a:prstGeom>
          <a:noFill/>
          <a:ln/>
        </p:spPr>
        <p:txBody>
          <a:bodyPr wrap="square" rtlCol="0" anchor="ctr"/>
          <a:lstStyle/>
          <a:p>
            <a:pPr marL="0" indent="0" algn="r">
              <a:buNone/>
            </a:pPr>
            <a:r>
              <a:rPr lang="en-US" sz="800" dirty="0">
                <a:solidFill>
                  <a:srgbClr val="AAAAAA"/>
                </a:solidFill>
              </a:rPr>
              <a:t>11 / 21</a:t>
            </a:r>
            <a:endParaRPr lang="en-US" sz="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457200" y="164592"/>
            <a:ext cx="2926080" cy="292608"/>
          </a:xfrm>
          <a:prstGeom prst="roundRect">
            <a:avLst>
              <a:gd name="adj" fmla="val 31250"/>
            </a:avLst>
          </a:prstGeom>
          <a:solidFill>
            <a:srgbClr val="BF6000"/>
          </a:solidFill>
          <a:ln w="12700">
            <a:solidFill>
              <a:srgbClr val="BF6000"/>
            </a:solidFill>
            <a:prstDash val="solid"/>
          </a:ln>
        </p:spPr>
        <p:txBody>
          <a:bodyPr/>
          <a:lstStyle/>
          <a:p>
            <a:endParaRPr lang="en-US"/>
          </a:p>
        </p:txBody>
      </p:sp>
      <p:sp>
        <p:nvSpPr>
          <p:cNvPr id="3" name="Text 1"/>
          <p:cNvSpPr/>
          <p:nvPr/>
        </p:nvSpPr>
        <p:spPr>
          <a:xfrm>
            <a:off x="457200" y="164592"/>
            <a:ext cx="2926080" cy="292608"/>
          </a:xfrm>
          <a:prstGeom prst="rect">
            <a:avLst/>
          </a:prstGeom>
          <a:noFill/>
          <a:ln/>
        </p:spPr>
        <p:txBody>
          <a:bodyPr wrap="square" lIns="0" tIns="0" rIns="0" bIns="0" rtlCol="0" anchor="ctr"/>
          <a:lstStyle/>
          <a:p>
            <a:pPr marL="0" indent="0" algn="ctr">
              <a:buNone/>
            </a:pPr>
            <a:r>
              <a:rPr lang="en-US" sz="900" b="1" dirty="0">
                <a:solidFill>
                  <a:srgbClr val="FFFFFF"/>
                </a:solidFill>
              </a:rPr>
              <a:t>SECTION 3 — RESTRICTED PARTIES &amp; RED FLAGS</a:t>
            </a:r>
            <a:endParaRPr lang="en-US" sz="900" dirty="0"/>
          </a:p>
        </p:txBody>
      </p:sp>
      <p:sp>
        <p:nvSpPr>
          <p:cNvPr id="4" name="Text 2"/>
          <p:cNvSpPr/>
          <p:nvPr/>
        </p:nvSpPr>
        <p:spPr>
          <a:xfrm>
            <a:off x="457200" y="502920"/>
            <a:ext cx="8229600" cy="502920"/>
          </a:xfrm>
          <a:prstGeom prst="rect">
            <a:avLst/>
          </a:prstGeom>
          <a:noFill/>
          <a:ln/>
        </p:spPr>
        <p:txBody>
          <a:bodyPr wrap="square" lIns="0" tIns="0" rIns="0" bIns="0" rtlCol="0" anchor="ctr"/>
          <a:lstStyle/>
          <a:p>
            <a:pPr marL="0" indent="0">
              <a:buNone/>
            </a:pPr>
            <a:r>
              <a:rPr lang="en-US" sz="2800" b="1" dirty="0">
                <a:solidFill>
                  <a:srgbClr val="1A2F6A"/>
                </a:solidFill>
              </a:rPr>
              <a:t>You Cannot Do Business with Everyone</a:t>
            </a:r>
            <a:endParaRPr lang="en-US" sz="2800" dirty="0"/>
          </a:p>
        </p:txBody>
      </p:sp>
      <p:sp>
        <p:nvSpPr>
          <p:cNvPr id="5" name="Text 3"/>
          <p:cNvSpPr/>
          <p:nvPr/>
        </p:nvSpPr>
        <p:spPr>
          <a:xfrm>
            <a:off x="457200" y="1005840"/>
            <a:ext cx="8229600" cy="320040"/>
          </a:xfrm>
          <a:prstGeom prst="rect">
            <a:avLst/>
          </a:prstGeom>
          <a:noFill/>
          <a:ln/>
        </p:spPr>
        <p:txBody>
          <a:bodyPr wrap="square" lIns="0" tIns="0" rIns="0" bIns="0" rtlCol="0" anchor="ctr"/>
          <a:lstStyle/>
          <a:p>
            <a:pPr marL="0" indent="0">
              <a:buNone/>
            </a:pPr>
            <a:r>
              <a:rPr lang="en-US" sz="1100" dirty="0">
                <a:solidFill>
                  <a:srgbClr val="5A6A8A"/>
                </a:solidFill>
              </a:rPr>
              <a:t>The U.S. government maintains lists of individuals, entities, and countries with which business is restricted or prohibited.</a:t>
            </a:r>
            <a:endParaRPr lang="en-US" sz="1100" dirty="0"/>
          </a:p>
        </p:txBody>
      </p:sp>
      <p:sp>
        <p:nvSpPr>
          <p:cNvPr id="6" name="Shape 4"/>
          <p:cNvSpPr/>
          <p:nvPr/>
        </p:nvSpPr>
        <p:spPr>
          <a:xfrm>
            <a:off x="365760" y="1417320"/>
            <a:ext cx="2651760" cy="1481328"/>
          </a:xfrm>
          <a:prstGeom prst="rect">
            <a:avLst/>
          </a:prstGeom>
          <a:solidFill>
            <a:srgbClr val="F8F9FC"/>
          </a:solidFill>
          <a:ln w="12700">
            <a:solidFill>
              <a:srgbClr val="E0E6F0"/>
            </a:solidFill>
            <a:prstDash val="solid"/>
          </a:ln>
        </p:spPr>
        <p:txBody>
          <a:bodyPr/>
          <a:lstStyle/>
          <a:p>
            <a:endParaRPr lang="en-US"/>
          </a:p>
        </p:txBody>
      </p:sp>
      <p:sp>
        <p:nvSpPr>
          <p:cNvPr id="7" name="Shape 5"/>
          <p:cNvSpPr/>
          <p:nvPr/>
        </p:nvSpPr>
        <p:spPr>
          <a:xfrm>
            <a:off x="365760" y="1417320"/>
            <a:ext cx="658368" cy="1481328"/>
          </a:xfrm>
          <a:prstGeom prst="rect">
            <a:avLst/>
          </a:prstGeom>
          <a:solidFill>
            <a:srgbClr val="C00000"/>
          </a:solidFill>
          <a:ln w="12700">
            <a:solidFill>
              <a:srgbClr val="C00000"/>
            </a:solidFill>
            <a:prstDash val="solid"/>
          </a:ln>
        </p:spPr>
        <p:txBody>
          <a:bodyPr/>
          <a:lstStyle/>
          <a:p>
            <a:endParaRPr lang="en-US"/>
          </a:p>
        </p:txBody>
      </p:sp>
      <p:sp>
        <p:nvSpPr>
          <p:cNvPr id="8" name="Text 6"/>
          <p:cNvSpPr/>
          <p:nvPr/>
        </p:nvSpPr>
        <p:spPr>
          <a:xfrm>
            <a:off x="365760" y="1417320"/>
            <a:ext cx="658368" cy="1481328"/>
          </a:xfrm>
          <a:prstGeom prst="rect">
            <a:avLst/>
          </a:prstGeom>
          <a:noFill/>
          <a:ln/>
        </p:spPr>
        <p:txBody>
          <a:bodyPr wrap="square" lIns="0" tIns="0" rIns="0" bIns="0" rtlCol="0" anchor="ctr"/>
          <a:lstStyle/>
          <a:p>
            <a:pPr marL="0" indent="0" algn="ctr">
              <a:buNone/>
            </a:pPr>
            <a:r>
              <a:rPr lang="en-US" sz="1100" b="1" kern="0" spc="100" dirty="0">
                <a:solidFill>
                  <a:srgbClr val="FFFFFF"/>
                </a:solidFill>
              </a:rPr>
              <a:t>SDN</a:t>
            </a:r>
            <a:endParaRPr lang="en-US" sz="1100" dirty="0"/>
          </a:p>
        </p:txBody>
      </p:sp>
      <p:sp>
        <p:nvSpPr>
          <p:cNvPr id="9" name="Text 7"/>
          <p:cNvSpPr/>
          <p:nvPr/>
        </p:nvSpPr>
        <p:spPr>
          <a:xfrm>
            <a:off x="1078992" y="1508760"/>
            <a:ext cx="1828800" cy="320040"/>
          </a:xfrm>
          <a:prstGeom prst="rect">
            <a:avLst/>
          </a:prstGeom>
          <a:noFill/>
          <a:ln/>
        </p:spPr>
        <p:txBody>
          <a:bodyPr wrap="square" lIns="0" tIns="0" rIns="0" bIns="0" rtlCol="0" anchor="ctr"/>
          <a:lstStyle/>
          <a:p>
            <a:pPr marL="0" indent="0">
              <a:buNone/>
            </a:pPr>
            <a:r>
              <a:rPr lang="en-US" sz="900" b="1" dirty="0">
                <a:solidFill>
                  <a:srgbClr val="1A2F6A"/>
                </a:solidFill>
              </a:rPr>
              <a:t>Specially Designated Nationals</a:t>
            </a:r>
            <a:endParaRPr lang="en-US" sz="900" dirty="0"/>
          </a:p>
        </p:txBody>
      </p:sp>
      <p:sp>
        <p:nvSpPr>
          <p:cNvPr id="10" name="Text 8"/>
          <p:cNvSpPr/>
          <p:nvPr/>
        </p:nvSpPr>
        <p:spPr>
          <a:xfrm>
            <a:off x="1078992" y="1801368"/>
            <a:ext cx="1828800" cy="182880"/>
          </a:xfrm>
          <a:prstGeom prst="rect">
            <a:avLst/>
          </a:prstGeom>
          <a:noFill/>
          <a:ln/>
        </p:spPr>
        <p:txBody>
          <a:bodyPr wrap="square" lIns="0" tIns="0" rIns="0" bIns="0" rtlCol="0" anchor="ctr"/>
          <a:lstStyle/>
          <a:p>
            <a:pPr marL="0" indent="0">
              <a:buNone/>
            </a:pPr>
            <a:r>
              <a:rPr lang="en-US" sz="800" i="1" dirty="0">
                <a:solidFill>
                  <a:srgbClr val="C00000"/>
                </a:solidFill>
              </a:rPr>
              <a:t>OFAC</a:t>
            </a:r>
            <a:endParaRPr lang="en-US" sz="800" dirty="0"/>
          </a:p>
        </p:txBody>
      </p:sp>
      <p:sp>
        <p:nvSpPr>
          <p:cNvPr id="11" name="Text 9"/>
          <p:cNvSpPr/>
          <p:nvPr/>
        </p:nvSpPr>
        <p:spPr>
          <a:xfrm>
            <a:off x="1078992" y="1984248"/>
            <a:ext cx="1828800" cy="822960"/>
          </a:xfrm>
          <a:prstGeom prst="rect">
            <a:avLst/>
          </a:prstGeom>
          <a:noFill/>
          <a:ln/>
        </p:spPr>
        <p:txBody>
          <a:bodyPr wrap="square" lIns="0" tIns="0" rIns="0" bIns="0" rtlCol="0" anchor="t"/>
          <a:lstStyle/>
          <a:p>
            <a:pPr marL="0" indent="0">
              <a:buNone/>
            </a:pPr>
            <a:r>
              <a:rPr lang="en-US" sz="850" dirty="0">
                <a:solidFill>
                  <a:srgbClr val="5A6A8A"/>
                </a:solidFill>
              </a:rPr>
              <a:t>Individuals and entities with blocked assets. No transactions of any kind — including payments, services, or exports.</a:t>
            </a:r>
            <a:endParaRPr lang="en-US" sz="850" dirty="0"/>
          </a:p>
        </p:txBody>
      </p:sp>
      <p:sp>
        <p:nvSpPr>
          <p:cNvPr id="12" name="Shape 10"/>
          <p:cNvSpPr/>
          <p:nvPr/>
        </p:nvSpPr>
        <p:spPr>
          <a:xfrm>
            <a:off x="3246120" y="1417320"/>
            <a:ext cx="2651760" cy="1481328"/>
          </a:xfrm>
          <a:prstGeom prst="rect">
            <a:avLst/>
          </a:prstGeom>
          <a:solidFill>
            <a:srgbClr val="F8F9FC"/>
          </a:solidFill>
          <a:ln w="12700">
            <a:solidFill>
              <a:srgbClr val="E0E6F0"/>
            </a:solidFill>
            <a:prstDash val="solid"/>
          </a:ln>
        </p:spPr>
        <p:txBody>
          <a:bodyPr/>
          <a:lstStyle/>
          <a:p>
            <a:endParaRPr lang="en-US"/>
          </a:p>
        </p:txBody>
      </p:sp>
      <p:sp>
        <p:nvSpPr>
          <p:cNvPr id="13" name="Shape 11"/>
          <p:cNvSpPr/>
          <p:nvPr/>
        </p:nvSpPr>
        <p:spPr>
          <a:xfrm>
            <a:off x="3246120" y="1417320"/>
            <a:ext cx="658368" cy="1481328"/>
          </a:xfrm>
          <a:prstGeom prst="rect">
            <a:avLst/>
          </a:prstGeom>
          <a:solidFill>
            <a:srgbClr val="1A2F6A"/>
          </a:solidFill>
          <a:ln w="12700">
            <a:solidFill>
              <a:srgbClr val="1A2F6A"/>
            </a:solidFill>
            <a:prstDash val="solid"/>
          </a:ln>
        </p:spPr>
        <p:txBody>
          <a:bodyPr/>
          <a:lstStyle/>
          <a:p>
            <a:endParaRPr lang="en-US"/>
          </a:p>
        </p:txBody>
      </p:sp>
      <p:sp>
        <p:nvSpPr>
          <p:cNvPr id="14" name="Text 12"/>
          <p:cNvSpPr/>
          <p:nvPr/>
        </p:nvSpPr>
        <p:spPr>
          <a:xfrm>
            <a:off x="3246120" y="1417320"/>
            <a:ext cx="658368" cy="1481328"/>
          </a:xfrm>
          <a:prstGeom prst="rect">
            <a:avLst/>
          </a:prstGeom>
          <a:noFill/>
          <a:ln/>
        </p:spPr>
        <p:txBody>
          <a:bodyPr wrap="square" lIns="0" tIns="0" rIns="0" bIns="0" rtlCol="0" anchor="ctr"/>
          <a:lstStyle/>
          <a:p>
            <a:pPr marL="0" indent="0" algn="ctr">
              <a:buNone/>
            </a:pPr>
            <a:r>
              <a:rPr lang="en-US" sz="1100" b="1" kern="0" spc="100" dirty="0">
                <a:solidFill>
                  <a:srgbClr val="FFFFFF"/>
                </a:solidFill>
              </a:rPr>
              <a:t>EL</a:t>
            </a:r>
            <a:endParaRPr lang="en-US" sz="1100" dirty="0"/>
          </a:p>
        </p:txBody>
      </p:sp>
      <p:sp>
        <p:nvSpPr>
          <p:cNvPr id="15" name="Text 13"/>
          <p:cNvSpPr/>
          <p:nvPr/>
        </p:nvSpPr>
        <p:spPr>
          <a:xfrm>
            <a:off x="3959352" y="1508760"/>
            <a:ext cx="1828800" cy="320040"/>
          </a:xfrm>
          <a:prstGeom prst="rect">
            <a:avLst/>
          </a:prstGeom>
          <a:noFill/>
          <a:ln/>
        </p:spPr>
        <p:txBody>
          <a:bodyPr wrap="square" lIns="0" tIns="0" rIns="0" bIns="0" rtlCol="0" anchor="ctr"/>
          <a:lstStyle/>
          <a:p>
            <a:pPr marL="0" indent="0">
              <a:buNone/>
            </a:pPr>
            <a:r>
              <a:rPr lang="en-US" sz="900" b="1" dirty="0">
                <a:solidFill>
                  <a:srgbClr val="1A2F6A"/>
                </a:solidFill>
              </a:rPr>
              <a:t>Entity List</a:t>
            </a:r>
            <a:endParaRPr lang="en-US" sz="900" dirty="0"/>
          </a:p>
        </p:txBody>
      </p:sp>
      <p:sp>
        <p:nvSpPr>
          <p:cNvPr id="16" name="Text 14"/>
          <p:cNvSpPr/>
          <p:nvPr/>
        </p:nvSpPr>
        <p:spPr>
          <a:xfrm>
            <a:off x="3959352" y="1801368"/>
            <a:ext cx="1828800" cy="182880"/>
          </a:xfrm>
          <a:prstGeom prst="rect">
            <a:avLst/>
          </a:prstGeom>
          <a:noFill/>
          <a:ln/>
        </p:spPr>
        <p:txBody>
          <a:bodyPr wrap="square" lIns="0" tIns="0" rIns="0" bIns="0" rtlCol="0" anchor="ctr"/>
          <a:lstStyle/>
          <a:p>
            <a:pPr marL="0" indent="0">
              <a:buNone/>
            </a:pPr>
            <a:r>
              <a:rPr lang="en-US" sz="800" i="1" dirty="0">
                <a:solidFill>
                  <a:srgbClr val="1A2F6A"/>
                </a:solidFill>
              </a:rPr>
              <a:t>BIS</a:t>
            </a:r>
            <a:endParaRPr lang="en-US" sz="800" dirty="0"/>
          </a:p>
        </p:txBody>
      </p:sp>
      <p:sp>
        <p:nvSpPr>
          <p:cNvPr id="17" name="Text 15"/>
          <p:cNvSpPr/>
          <p:nvPr/>
        </p:nvSpPr>
        <p:spPr>
          <a:xfrm>
            <a:off x="3959352" y="1984248"/>
            <a:ext cx="1828800" cy="822960"/>
          </a:xfrm>
          <a:prstGeom prst="rect">
            <a:avLst/>
          </a:prstGeom>
          <a:noFill/>
          <a:ln/>
        </p:spPr>
        <p:txBody>
          <a:bodyPr wrap="square" lIns="0" tIns="0" rIns="0" bIns="0" rtlCol="0" anchor="t"/>
          <a:lstStyle/>
          <a:p>
            <a:pPr marL="0" indent="0">
              <a:buNone/>
            </a:pPr>
            <a:r>
              <a:rPr lang="en-US" sz="850" dirty="0">
                <a:solidFill>
                  <a:srgbClr val="5A6A8A"/>
                </a:solidFill>
              </a:rPr>
              <a:t>Companies and individuals requiring a license for any export. Includes foreign military and proliferation-related entities.</a:t>
            </a:r>
            <a:endParaRPr lang="en-US" sz="850" dirty="0"/>
          </a:p>
        </p:txBody>
      </p:sp>
      <p:sp>
        <p:nvSpPr>
          <p:cNvPr id="18" name="Shape 16"/>
          <p:cNvSpPr/>
          <p:nvPr/>
        </p:nvSpPr>
        <p:spPr>
          <a:xfrm>
            <a:off x="6126480" y="1417320"/>
            <a:ext cx="2651760" cy="1481328"/>
          </a:xfrm>
          <a:prstGeom prst="rect">
            <a:avLst/>
          </a:prstGeom>
          <a:solidFill>
            <a:srgbClr val="F8F9FC"/>
          </a:solidFill>
          <a:ln w="12700">
            <a:solidFill>
              <a:srgbClr val="E0E6F0"/>
            </a:solidFill>
            <a:prstDash val="solid"/>
          </a:ln>
        </p:spPr>
        <p:txBody>
          <a:bodyPr/>
          <a:lstStyle/>
          <a:p>
            <a:endParaRPr lang="en-US"/>
          </a:p>
        </p:txBody>
      </p:sp>
      <p:sp>
        <p:nvSpPr>
          <p:cNvPr id="19" name="Shape 17"/>
          <p:cNvSpPr/>
          <p:nvPr/>
        </p:nvSpPr>
        <p:spPr>
          <a:xfrm>
            <a:off x="6126480" y="1417320"/>
            <a:ext cx="658368" cy="1481328"/>
          </a:xfrm>
          <a:prstGeom prst="rect">
            <a:avLst/>
          </a:prstGeom>
          <a:solidFill>
            <a:srgbClr val="BF6000"/>
          </a:solidFill>
          <a:ln w="12700">
            <a:solidFill>
              <a:srgbClr val="BF6000"/>
            </a:solidFill>
            <a:prstDash val="solid"/>
          </a:ln>
        </p:spPr>
        <p:txBody>
          <a:bodyPr/>
          <a:lstStyle/>
          <a:p>
            <a:endParaRPr lang="en-US"/>
          </a:p>
        </p:txBody>
      </p:sp>
      <p:sp>
        <p:nvSpPr>
          <p:cNvPr id="20" name="Text 18"/>
          <p:cNvSpPr/>
          <p:nvPr/>
        </p:nvSpPr>
        <p:spPr>
          <a:xfrm>
            <a:off x="6126480" y="1417320"/>
            <a:ext cx="658368" cy="1481328"/>
          </a:xfrm>
          <a:prstGeom prst="rect">
            <a:avLst/>
          </a:prstGeom>
          <a:noFill/>
          <a:ln/>
        </p:spPr>
        <p:txBody>
          <a:bodyPr wrap="square" lIns="0" tIns="0" rIns="0" bIns="0" rtlCol="0" anchor="ctr"/>
          <a:lstStyle/>
          <a:p>
            <a:pPr marL="0" indent="0" algn="ctr">
              <a:buNone/>
            </a:pPr>
            <a:r>
              <a:rPr lang="en-US" sz="1100" b="1" kern="0" spc="100" dirty="0">
                <a:solidFill>
                  <a:srgbClr val="FFFFFF"/>
                </a:solidFill>
              </a:rPr>
              <a:t>DPL</a:t>
            </a:r>
            <a:endParaRPr lang="en-US" sz="1100" dirty="0"/>
          </a:p>
        </p:txBody>
      </p:sp>
      <p:sp>
        <p:nvSpPr>
          <p:cNvPr id="21" name="Text 19"/>
          <p:cNvSpPr/>
          <p:nvPr/>
        </p:nvSpPr>
        <p:spPr>
          <a:xfrm>
            <a:off x="6839712" y="1508760"/>
            <a:ext cx="1828800" cy="320040"/>
          </a:xfrm>
          <a:prstGeom prst="rect">
            <a:avLst/>
          </a:prstGeom>
          <a:noFill/>
          <a:ln/>
        </p:spPr>
        <p:txBody>
          <a:bodyPr wrap="square" lIns="0" tIns="0" rIns="0" bIns="0" rtlCol="0" anchor="ctr"/>
          <a:lstStyle/>
          <a:p>
            <a:pPr marL="0" indent="0">
              <a:buNone/>
            </a:pPr>
            <a:r>
              <a:rPr lang="en-US" sz="900" b="1" dirty="0">
                <a:solidFill>
                  <a:srgbClr val="1A2F6A"/>
                </a:solidFill>
              </a:rPr>
              <a:t>Denied Persons List</a:t>
            </a:r>
            <a:endParaRPr lang="en-US" sz="900" dirty="0"/>
          </a:p>
        </p:txBody>
      </p:sp>
      <p:sp>
        <p:nvSpPr>
          <p:cNvPr id="22" name="Text 20"/>
          <p:cNvSpPr/>
          <p:nvPr/>
        </p:nvSpPr>
        <p:spPr>
          <a:xfrm>
            <a:off x="6839712" y="1801368"/>
            <a:ext cx="1828800" cy="182880"/>
          </a:xfrm>
          <a:prstGeom prst="rect">
            <a:avLst/>
          </a:prstGeom>
          <a:noFill/>
          <a:ln/>
        </p:spPr>
        <p:txBody>
          <a:bodyPr wrap="square" lIns="0" tIns="0" rIns="0" bIns="0" rtlCol="0" anchor="ctr"/>
          <a:lstStyle/>
          <a:p>
            <a:pPr marL="0" indent="0">
              <a:buNone/>
            </a:pPr>
            <a:r>
              <a:rPr lang="en-US" sz="800" i="1" dirty="0">
                <a:solidFill>
                  <a:srgbClr val="BF6000"/>
                </a:solidFill>
              </a:rPr>
              <a:t>BIS</a:t>
            </a:r>
            <a:endParaRPr lang="en-US" sz="800" dirty="0"/>
          </a:p>
        </p:txBody>
      </p:sp>
      <p:sp>
        <p:nvSpPr>
          <p:cNvPr id="23" name="Text 21"/>
          <p:cNvSpPr/>
          <p:nvPr/>
        </p:nvSpPr>
        <p:spPr>
          <a:xfrm>
            <a:off x="6839712" y="1984248"/>
            <a:ext cx="1828800" cy="822960"/>
          </a:xfrm>
          <a:prstGeom prst="rect">
            <a:avLst/>
          </a:prstGeom>
          <a:noFill/>
          <a:ln/>
        </p:spPr>
        <p:txBody>
          <a:bodyPr wrap="square" lIns="0" tIns="0" rIns="0" bIns="0" rtlCol="0" anchor="t"/>
          <a:lstStyle/>
          <a:p>
            <a:pPr marL="0" indent="0">
              <a:buNone/>
            </a:pPr>
            <a:r>
              <a:rPr lang="en-US" sz="850" dirty="0">
                <a:solidFill>
                  <a:srgbClr val="5A6A8A"/>
                </a:solidFill>
              </a:rPr>
              <a:t>Individuals and firms denied U.S. export privileges. All export transactions are prohibited.</a:t>
            </a:r>
            <a:endParaRPr lang="en-US" sz="850" dirty="0"/>
          </a:p>
        </p:txBody>
      </p:sp>
      <p:sp>
        <p:nvSpPr>
          <p:cNvPr id="24" name="Shape 22"/>
          <p:cNvSpPr/>
          <p:nvPr/>
        </p:nvSpPr>
        <p:spPr>
          <a:xfrm>
            <a:off x="365760" y="3044952"/>
            <a:ext cx="2651760" cy="1481328"/>
          </a:xfrm>
          <a:prstGeom prst="rect">
            <a:avLst/>
          </a:prstGeom>
          <a:solidFill>
            <a:srgbClr val="F8F9FC"/>
          </a:solidFill>
          <a:ln w="12700">
            <a:solidFill>
              <a:srgbClr val="E0E6F0"/>
            </a:solidFill>
            <a:prstDash val="solid"/>
          </a:ln>
        </p:spPr>
        <p:txBody>
          <a:bodyPr/>
          <a:lstStyle/>
          <a:p>
            <a:endParaRPr lang="en-US"/>
          </a:p>
        </p:txBody>
      </p:sp>
      <p:sp>
        <p:nvSpPr>
          <p:cNvPr id="25" name="Shape 23"/>
          <p:cNvSpPr/>
          <p:nvPr/>
        </p:nvSpPr>
        <p:spPr>
          <a:xfrm>
            <a:off x="365760" y="3044952"/>
            <a:ext cx="658368" cy="1481328"/>
          </a:xfrm>
          <a:prstGeom prst="rect">
            <a:avLst/>
          </a:prstGeom>
          <a:solidFill>
            <a:srgbClr val="5A6A8A"/>
          </a:solidFill>
          <a:ln w="12700">
            <a:solidFill>
              <a:srgbClr val="5A6A8A"/>
            </a:solidFill>
            <a:prstDash val="solid"/>
          </a:ln>
        </p:spPr>
        <p:txBody>
          <a:bodyPr/>
          <a:lstStyle/>
          <a:p>
            <a:endParaRPr lang="en-US"/>
          </a:p>
        </p:txBody>
      </p:sp>
      <p:sp>
        <p:nvSpPr>
          <p:cNvPr id="26" name="Text 24"/>
          <p:cNvSpPr/>
          <p:nvPr/>
        </p:nvSpPr>
        <p:spPr>
          <a:xfrm>
            <a:off x="365760" y="3044952"/>
            <a:ext cx="658368" cy="1481328"/>
          </a:xfrm>
          <a:prstGeom prst="rect">
            <a:avLst/>
          </a:prstGeom>
          <a:noFill/>
          <a:ln/>
        </p:spPr>
        <p:txBody>
          <a:bodyPr wrap="square" lIns="0" tIns="0" rIns="0" bIns="0" rtlCol="0" anchor="ctr"/>
          <a:lstStyle/>
          <a:p>
            <a:pPr marL="0" indent="0" algn="ctr">
              <a:buNone/>
            </a:pPr>
            <a:r>
              <a:rPr lang="en-US" sz="1100" b="1" kern="0" spc="100" dirty="0">
                <a:solidFill>
                  <a:srgbClr val="FFFFFF"/>
                </a:solidFill>
              </a:rPr>
              <a:t>UVL</a:t>
            </a:r>
            <a:endParaRPr lang="en-US" sz="1100" dirty="0"/>
          </a:p>
        </p:txBody>
      </p:sp>
      <p:sp>
        <p:nvSpPr>
          <p:cNvPr id="27" name="Text 25"/>
          <p:cNvSpPr/>
          <p:nvPr/>
        </p:nvSpPr>
        <p:spPr>
          <a:xfrm>
            <a:off x="1078992" y="3136392"/>
            <a:ext cx="1828800" cy="320040"/>
          </a:xfrm>
          <a:prstGeom prst="rect">
            <a:avLst/>
          </a:prstGeom>
          <a:noFill/>
          <a:ln/>
        </p:spPr>
        <p:txBody>
          <a:bodyPr wrap="square" lIns="0" tIns="0" rIns="0" bIns="0" rtlCol="0" anchor="ctr"/>
          <a:lstStyle/>
          <a:p>
            <a:pPr marL="0" indent="0">
              <a:buNone/>
            </a:pPr>
            <a:r>
              <a:rPr lang="en-US" sz="900" b="1" dirty="0">
                <a:solidFill>
                  <a:srgbClr val="1A2F6A"/>
                </a:solidFill>
              </a:rPr>
              <a:t>Unverified List</a:t>
            </a:r>
            <a:endParaRPr lang="en-US" sz="900" dirty="0"/>
          </a:p>
        </p:txBody>
      </p:sp>
      <p:sp>
        <p:nvSpPr>
          <p:cNvPr id="28" name="Text 26"/>
          <p:cNvSpPr/>
          <p:nvPr/>
        </p:nvSpPr>
        <p:spPr>
          <a:xfrm>
            <a:off x="1078992" y="3429000"/>
            <a:ext cx="1828800" cy="182880"/>
          </a:xfrm>
          <a:prstGeom prst="rect">
            <a:avLst/>
          </a:prstGeom>
          <a:noFill/>
          <a:ln/>
        </p:spPr>
        <p:txBody>
          <a:bodyPr wrap="square" lIns="0" tIns="0" rIns="0" bIns="0" rtlCol="0" anchor="ctr"/>
          <a:lstStyle/>
          <a:p>
            <a:pPr marL="0" indent="0">
              <a:buNone/>
            </a:pPr>
            <a:r>
              <a:rPr lang="en-US" sz="800" i="1" dirty="0">
                <a:solidFill>
                  <a:srgbClr val="5A6A8A"/>
                </a:solidFill>
              </a:rPr>
              <a:t>BIS</a:t>
            </a:r>
            <a:endParaRPr lang="en-US" sz="800" dirty="0"/>
          </a:p>
        </p:txBody>
      </p:sp>
      <p:sp>
        <p:nvSpPr>
          <p:cNvPr id="29" name="Text 27"/>
          <p:cNvSpPr/>
          <p:nvPr/>
        </p:nvSpPr>
        <p:spPr>
          <a:xfrm>
            <a:off x="1078992" y="3611880"/>
            <a:ext cx="1828800" cy="822960"/>
          </a:xfrm>
          <a:prstGeom prst="rect">
            <a:avLst/>
          </a:prstGeom>
          <a:noFill/>
          <a:ln/>
        </p:spPr>
        <p:txBody>
          <a:bodyPr wrap="square" lIns="0" tIns="0" rIns="0" bIns="0" rtlCol="0" anchor="t"/>
          <a:lstStyle/>
          <a:p>
            <a:pPr marL="0" indent="0">
              <a:buNone/>
            </a:pPr>
            <a:r>
              <a:rPr lang="en-US" sz="850" dirty="0">
                <a:solidFill>
                  <a:srgbClr val="5A6A8A"/>
                </a:solidFill>
              </a:rPr>
              <a:t>Parties whose bona fides could not be verified. Heightened due diligence required.</a:t>
            </a:r>
            <a:endParaRPr lang="en-US" sz="850" dirty="0"/>
          </a:p>
        </p:txBody>
      </p:sp>
      <p:sp>
        <p:nvSpPr>
          <p:cNvPr id="30" name="Shape 28"/>
          <p:cNvSpPr/>
          <p:nvPr/>
        </p:nvSpPr>
        <p:spPr>
          <a:xfrm>
            <a:off x="3246120" y="3044952"/>
            <a:ext cx="2651760" cy="1481328"/>
          </a:xfrm>
          <a:prstGeom prst="rect">
            <a:avLst/>
          </a:prstGeom>
          <a:solidFill>
            <a:srgbClr val="F8F9FC"/>
          </a:solidFill>
          <a:ln w="12700">
            <a:solidFill>
              <a:srgbClr val="E0E6F0"/>
            </a:solidFill>
            <a:prstDash val="solid"/>
          </a:ln>
        </p:spPr>
        <p:txBody>
          <a:bodyPr/>
          <a:lstStyle/>
          <a:p>
            <a:endParaRPr lang="en-US"/>
          </a:p>
        </p:txBody>
      </p:sp>
      <p:sp>
        <p:nvSpPr>
          <p:cNvPr id="31" name="Shape 29"/>
          <p:cNvSpPr/>
          <p:nvPr/>
        </p:nvSpPr>
        <p:spPr>
          <a:xfrm>
            <a:off x="3246120" y="3044952"/>
            <a:ext cx="658368" cy="1481328"/>
          </a:xfrm>
          <a:prstGeom prst="rect">
            <a:avLst/>
          </a:prstGeom>
          <a:solidFill>
            <a:srgbClr val="6B3A8A"/>
          </a:solidFill>
          <a:ln w="12700">
            <a:solidFill>
              <a:srgbClr val="6B3A8A"/>
            </a:solidFill>
            <a:prstDash val="solid"/>
          </a:ln>
        </p:spPr>
        <p:txBody>
          <a:bodyPr/>
          <a:lstStyle/>
          <a:p>
            <a:endParaRPr lang="en-US"/>
          </a:p>
        </p:txBody>
      </p:sp>
      <p:sp>
        <p:nvSpPr>
          <p:cNvPr id="32" name="Text 30"/>
          <p:cNvSpPr/>
          <p:nvPr/>
        </p:nvSpPr>
        <p:spPr>
          <a:xfrm>
            <a:off x="3246120" y="3044952"/>
            <a:ext cx="658368" cy="1481328"/>
          </a:xfrm>
          <a:prstGeom prst="rect">
            <a:avLst/>
          </a:prstGeom>
          <a:noFill/>
          <a:ln/>
        </p:spPr>
        <p:txBody>
          <a:bodyPr wrap="square" lIns="0" tIns="0" rIns="0" bIns="0" rtlCol="0" anchor="ctr"/>
          <a:lstStyle/>
          <a:p>
            <a:pPr marL="0" indent="0" algn="ctr">
              <a:buNone/>
            </a:pPr>
            <a:r>
              <a:rPr lang="en-US" sz="1100" b="1" kern="0" spc="100" dirty="0">
                <a:solidFill>
                  <a:srgbClr val="FFFFFF"/>
                </a:solidFill>
              </a:rPr>
              <a:t>MEU</a:t>
            </a:r>
            <a:endParaRPr lang="en-US" sz="1100" dirty="0"/>
          </a:p>
        </p:txBody>
      </p:sp>
      <p:sp>
        <p:nvSpPr>
          <p:cNvPr id="33" name="Text 31"/>
          <p:cNvSpPr/>
          <p:nvPr/>
        </p:nvSpPr>
        <p:spPr>
          <a:xfrm>
            <a:off x="3959352" y="3136392"/>
            <a:ext cx="1828800" cy="320040"/>
          </a:xfrm>
          <a:prstGeom prst="rect">
            <a:avLst/>
          </a:prstGeom>
          <a:noFill/>
          <a:ln/>
        </p:spPr>
        <p:txBody>
          <a:bodyPr wrap="square" lIns="0" tIns="0" rIns="0" bIns="0" rtlCol="0" anchor="ctr"/>
          <a:lstStyle/>
          <a:p>
            <a:pPr marL="0" indent="0">
              <a:buNone/>
            </a:pPr>
            <a:r>
              <a:rPr lang="en-US" sz="900" b="1" dirty="0">
                <a:solidFill>
                  <a:srgbClr val="1A2F6A"/>
                </a:solidFill>
              </a:rPr>
              <a:t>Military End-User List</a:t>
            </a:r>
            <a:endParaRPr lang="en-US" sz="900" dirty="0"/>
          </a:p>
        </p:txBody>
      </p:sp>
      <p:sp>
        <p:nvSpPr>
          <p:cNvPr id="34" name="Text 32"/>
          <p:cNvSpPr/>
          <p:nvPr/>
        </p:nvSpPr>
        <p:spPr>
          <a:xfrm>
            <a:off x="3959352" y="3429000"/>
            <a:ext cx="1828800" cy="182880"/>
          </a:xfrm>
          <a:prstGeom prst="rect">
            <a:avLst/>
          </a:prstGeom>
          <a:noFill/>
          <a:ln/>
        </p:spPr>
        <p:txBody>
          <a:bodyPr wrap="square" lIns="0" tIns="0" rIns="0" bIns="0" rtlCol="0" anchor="ctr"/>
          <a:lstStyle/>
          <a:p>
            <a:pPr marL="0" indent="0">
              <a:buNone/>
            </a:pPr>
            <a:r>
              <a:rPr lang="en-US" sz="800" i="1" dirty="0">
                <a:solidFill>
                  <a:srgbClr val="6B3A8A"/>
                </a:solidFill>
              </a:rPr>
              <a:t>BIS</a:t>
            </a:r>
            <a:endParaRPr lang="en-US" sz="800" dirty="0"/>
          </a:p>
        </p:txBody>
      </p:sp>
      <p:sp>
        <p:nvSpPr>
          <p:cNvPr id="35" name="Text 33"/>
          <p:cNvSpPr/>
          <p:nvPr/>
        </p:nvSpPr>
        <p:spPr>
          <a:xfrm>
            <a:off x="3959352" y="3611880"/>
            <a:ext cx="1828800" cy="822960"/>
          </a:xfrm>
          <a:prstGeom prst="rect">
            <a:avLst/>
          </a:prstGeom>
          <a:noFill/>
          <a:ln/>
        </p:spPr>
        <p:txBody>
          <a:bodyPr wrap="square" lIns="0" tIns="0" rIns="0" bIns="0" rtlCol="0" anchor="t"/>
          <a:lstStyle/>
          <a:p>
            <a:pPr marL="0" indent="0">
              <a:buNone/>
            </a:pPr>
            <a:r>
              <a:rPr lang="en-US" sz="850" dirty="0">
                <a:solidFill>
                  <a:srgbClr val="5A6A8A"/>
                </a:solidFill>
              </a:rPr>
              <a:t>Foreign persons determined to be military end-users. License required for exports of specified items even if otherwise NLR.</a:t>
            </a:r>
            <a:endParaRPr lang="en-US" sz="850" dirty="0"/>
          </a:p>
        </p:txBody>
      </p:sp>
      <p:sp>
        <p:nvSpPr>
          <p:cNvPr id="36" name="Shape 34"/>
          <p:cNvSpPr/>
          <p:nvPr/>
        </p:nvSpPr>
        <p:spPr>
          <a:xfrm>
            <a:off x="6126480" y="3044952"/>
            <a:ext cx="2651760" cy="1481328"/>
          </a:xfrm>
          <a:prstGeom prst="rect">
            <a:avLst/>
          </a:prstGeom>
          <a:solidFill>
            <a:srgbClr val="F8F9FC"/>
          </a:solidFill>
          <a:ln w="12700">
            <a:solidFill>
              <a:srgbClr val="E0E6F0"/>
            </a:solidFill>
            <a:prstDash val="solid"/>
          </a:ln>
        </p:spPr>
        <p:txBody>
          <a:bodyPr/>
          <a:lstStyle/>
          <a:p>
            <a:endParaRPr lang="en-US"/>
          </a:p>
        </p:txBody>
      </p:sp>
      <p:sp>
        <p:nvSpPr>
          <p:cNvPr id="37" name="Shape 35"/>
          <p:cNvSpPr/>
          <p:nvPr/>
        </p:nvSpPr>
        <p:spPr>
          <a:xfrm>
            <a:off x="6126480" y="3044952"/>
            <a:ext cx="658368" cy="1481328"/>
          </a:xfrm>
          <a:prstGeom prst="rect">
            <a:avLst/>
          </a:prstGeom>
          <a:solidFill>
            <a:srgbClr val="0D1E45"/>
          </a:solidFill>
          <a:ln w="12700">
            <a:solidFill>
              <a:srgbClr val="0D1E45"/>
            </a:solidFill>
            <a:prstDash val="solid"/>
          </a:ln>
        </p:spPr>
        <p:txBody>
          <a:bodyPr/>
          <a:lstStyle/>
          <a:p>
            <a:endParaRPr lang="en-US"/>
          </a:p>
        </p:txBody>
      </p:sp>
      <p:sp>
        <p:nvSpPr>
          <p:cNvPr id="38" name="Text 36"/>
          <p:cNvSpPr/>
          <p:nvPr/>
        </p:nvSpPr>
        <p:spPr>
          <a:xfrm>
            <a:off x="6126480" y="3044952"/>
            <a:ext cx="658368" cy="1481328"/>
          </a:xfrm>
          <a:prstGeom prst="rect">
            <a:avLst/>
          </a:prstGeom>
          <a:noFill/>
          <a:ln/>
        </p:spPr>
        <p:txBody>
          <a:bodyPr wrap="square" lIns="0" tIns="0" rIns="0" bIns="0" rtlCol="0" anchor="ctr"/>
          <a:lstStyle/>
          <a:p>
            <a:pPr marL="0" indent="0" algn="ctr">
              <a:buNone/>
            </a:pPr>
            <a:r>
              <a:rPr lang="en-US" sz="1100" b="1" kern="0" spc="100" dirty="0">
                <a:solidFill>
                  <a:srgbClr val="FFFFFF"/>
                </a:solidFill>
              </a:rPr>
              <a:t>126.1</a:t>
            </a:r>
            <a:endParaRPr lang="en-US" sz="1100" dirty="0"/>
          </a:p>
        </p:txBody>
      </p:sp>
      <p:sp>
        <p:nvSpPr>
          <p:cNvPr id="39" name="Text 37"/>
          <p:cNvSpPr/>
          <p:nvPr/>
        </p:nvSpPr>
        <p:spPr>
          <a:xfrm>
            <a:off x="6839712" y="3136392"/>
            <a:ext cx="1828800" cy="320040"/>
          </a:xfrm>
          <a:prstGeom prst="rect">
            <a:avLst/>
          </a:prstGeom>
          <a:noFill/>
          <a:ln/>
        </p:spPr>
        <p:txBody>
          <a:bodyPr wrap="square" lIns="0" tIns="0" rIns="0" bIns="0" rtlCol="0" anchor="ctr"/>
          <a:lstStyle/>
          <a:p>
            <a:pPr marL="0" indent="0">
              <a:buNone/>
            </a:pPr>
            <a:r>
              <a:rPr lang="en-US" sz="900" b="1" dirty="0">
                <a:solidFill>
                  <a:srgbClr val="1A2F6A"/>
                </a:solidFill>
              </a:rPr>
              <a:t>Proscribed Countries</a:t>
            </a:r>
            <a:endParaRPr lang="en-US" sz="900" dirty="0"/>
          </a:p>
        </p:txBody>
      </p:sp>
      <p:sp>
        <p:nvSpPr>
          <p:cNvPr id="40" name="Text 38"/>
          <p:cNvSpPr/>
          <p:nvPr/>
        </p:nvSpPr>
        <p:spPr>
          <a:xfrm>
            <a:off x="6839712" y="3429000"/>
            <a:ext cx="1828800" cy="182880"/>
          </a:xfrm>
          <a:prstGeom prst="rect">
            <a:avLst/>
          </a:prstGeom>
          <a:noFill/>
          <a:ln/>
        </p:spPr>
        <p:txBody>
          <a:bodyPr wrap="square" lIns="0" tIns="0" rIns="0" bIns="0" rtlCol="0" anchor="ctr"/>
          <a:lstStyle/>
          <a:p>
            <a:pPr marL="0" indent="0">
              <a:buNone/>
            </a:pPr>
            <a:r>
              <a:rPr lang="en-US" sz="800" i="1" dirty="0">
                <a:solidFill>
                  <a:srgbClr val="0D1E45"/>
                </a:solidFill>
              </a:rPr>
              <a:t>ITAR</a:t>
            </a:r>
            <a:endParaRPr lang="en-US" sz="800" dirty="0"/>
          </a:p>
        </p:txBody>
      </p:sp>
      <p:sp>
        <p:nvSpPr>
          <p:cNvPr id="41" name="Text 39"/>
          <p:cNvSpPr/>
          <p:nvPr/>
        </p:nvSpPr>
        <p:spPr>
          <a:xfrm>
            <a:off x="6839712" y="3611880"/>
            <a:ext cx="1828800" cy="822960"/>
          </a:xfrm>
          <a:prstGeom prst="rect">
            <a:avLst/>
          </a:prstGeom>
          <a:noFill/>
          <a:ln/>
        </p:spPr>
        <p:txBody>
          <a:bodyPr wrap="square" lIns="0" tIns="0" rIns="0" bIns="0" rtlCol="0" anchor="t"/>
          <a:lstStyle/>
          <a:p>
            <a:pPr marL="0" indent="0">
              <a:buNone/>
            </a:pPr>
            <a:r>
              <a:rPr lang="en-US" sz="850" dirty="0">
                <a:solidFill>
                  <a:srgbClr val="5A6A8A"/>
                </a:solidFill>
              </a:rPr>
              <a:t>Embargoed countries under ITAR — Cuba, Iran, North Korea, Syria, Russia, Belarus, and others. No ITAR exports without authorization.</a:t>
            </a:r>
            <a:endParaRPr lang="en-US" sz="850" dirty="0"/>
          </a:p>
        </p:txBody>
      </p:sp>
      <p:sp>
        <p:nvSpPr>
          <p:cNvPr id="42" name="Text 40"/>
          <p:cNvSpPr/>
          <p:nvPr/>
        </p:nvSpPr>
        <p:spPr>
          <a:xfrm>
            <a:off x="8321040" y="4846320"/>
            <a:ext cx="640080" cy="201168"/>
          </a:xfrm>
          <a:prstGeom prst="rect">
            <a:avLst/>
          </a:prstGeom>
          <a:noFill/>
          <a:ln/>
        </p:spPr>
        <p:txBody>
          <a:bodyPr wrap="square" rtlCol="0" anchor="ctr"/>
          <a:lstStyle/>
          <a:p>
            <a:pPr marL="0" indent="0" algn="r">
              <a:buNone/>
            </a:pPr>
            <a:r>
              <a:rPr lang="en-US" sz="800" dirty="0">
                <a:solidFill>
                  <a:srgbClr val="AAAAAA"/>
                </a:solidFill>
              </a:rPr>
              <a:t>12 / 21</a:t>
            </a:r>
            <a:endParaRPr lang="en-US" sz="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457200" y="164592"/>
            <a:ext cx="2926080" cy="292608"/>
          </a:xfrm>
          <a:prstGeom prst="roundRect">
            <a:avLst>
              <a:gd name="adj" fmla="val 31250"/>
            </a:avLst>
          </a:prstGeom>
          <a:solidFill>
            <a:srgbClr val="BF6000"/>
          </a:solidFill>
          <a:ln w="12700">
            <a:solidFill>
              <a:srgbClr val="BF6000"/>
            </a:solidFill>
            <a:prstDash val="solid"/>
          </a:ln>
        </p:spPr>
        <p:txBody>
          <a:bodyPr/>
          <a:lstStyle/>
          <a:p>
            <a:endParaRPr lang="en-US"/>
          </a:p>
        </p:txBody>
      </p:sp>
      <p:sp>
        <p:nvSpPr>
          <p:cNvPr id="3" name="Text 1"/>
          <p:cNvSpPr/>
          <p:nvPr/>
        </p:nvSpPr>
        <p:spPr>
          <a:xfrm>
            <a:off x="457200" y="164592"/>
            <a:ext cx="2926080" cy="292608"/>
          </a:xfrm>
          <a:prstGeom prst="rect">
            <a:avLst/>
          </a:prstGeom>
          <a:noFill/>
          <a:ln/>
        </p:spPr>
        <p:txBody>
          <a:bodyPr wrap="square" lIns="0" tIns="0" rIns="0" bIns="0" rtlCol="0" anchor="ctr"/>
          <a:lstStyle/>
          <a:p>
            <a:pPr marL="0" indent="0" algn="ctr">
              <a:buNone/>
            </a:pPr>
            <a:r>
              <a:rPr lang="en-US" sz="900" b="1" dirty="0">
                <a:solidFill>
                  <a:srgbClr val="FFFFFF"/>
                </a:solidFill>
              </a:rPr>
              <a:t>SECTION 3 — RESTRICTED PARTIES &amp; RED FLAGS</a:t>
            </a:r>
            <a:endParaRPr lang="en-US" sz="900" dirty="0"/>
          </a:p>
        </p:txBody>
      </p:sp>
      <p:sp>
        <p:nvSpPr>
          <p:cNvPr id="4" name="Text 2"/>
          <p:cNvSpPr/>
          <p:nvPr/>
        </p:nvSpPr>
        <p:spPr>
          <a:xfrm>
            <a:off x="457200" y="502920"/>
            <a:ext cx="8229600" cy="502920"/>
          </a:xfrm>
          <a:prstGeom prst="rect">
            <a:avLst/>
          </a:prstGeom>
          <a:noFill/>
          <a:ln/>
        </p:spPr>
        <p:txBody>
          <a:bodyPr wrap="square" lIns="0" tIns="0" rIns="0" bIns="0" rtlCol="0" anchor="ctr"/>
          <a:lstStyle/>
          <a:p>
            <a:pPr marL="0" indent="0">
              <a:buNone/>
            </a:pPr>
            <a:r>
              <a:rPr lang="en-US" sz="2800" b="1" dirty="0">
                <a:solidFill>
                  <a:srgbClr val="1A2F6A"/>
                </a:solidFill>
              </a:rPr>
              <a:t>7 Red Flags Every Employee Should Know</a:t>
            </a:r>
            <a:endParaRPr lang="en-US" sz="2800" dirty="0"/>
          </a:p>
        </p:txBody>
      </p:sp>
      <p:sp>
        <p:nvSpPr>
          <p:cNvPr id="5" name="Shape 3"/>
          <p:cNvSpPr/>
          <p:nvPr/>
        </p:nvSpPr>
        <p:spPr>
          <a:xfrm>
            <a:off x="365760" y="1097280"/>
            <a:ext cx="384048" cy="384048"/>
          </a:xfrm>
          <a:prstGeom prst="rect">
            <a:avLst/>
          </a:prstGeom>
          <a:solidFill>
            <a:srgbClr val="C00000"/>
          </a:solidFill>
          <a:ln w="12700">
            <a:solidFill>
              <a:srgbClr val="C00000"/>
            </a:solidFill>
            <a:prstDash val="solid"/>
          </a:ln>
        </p:spPr>
        <p:txBody>
          <a:bodyPr/>
          <a:lstStyle/>
          <a:p>
            <a:endParaRPr lang="en-US"/>
          </a:p>
        </p:txBody>
      </p:sp>
      <p:pic>
        <p:nvPicPr>
          <p:cNvPr id="6" name="Image 0" descr="preencoded.png"/>
          <p:cNvPicPr>
            <a:picLocks noChangeAspect="1"/>
          </p:cNvPicPr>
          <p:nvPr/>
        </p:nvPicPr>
        <p:blipFill>
          <a:blip r:embed="rId3"/>
          <a:stretch>
            <a:fillRect/>
          </a:stretch>
        </p:blipFill>
        <p:spPr>
          <a:xfrm>
            <a:off x="438912" y="1152144"/>
            <a:ext cx="237744" cy="237744"/>
          </a:xfrm>
          <a:prstGeom prst="rect">
            <a:avLst/>
          </a:prstGeom>
        </p:spPr>
      </p:pic>
      <p:sp>
        <p:nvSpPr>
          <p:cNvPr id="7" name="Text 4"/>
          <p:cNvSpPr/>
          <p:nvPr/>
        </p:nvSpPr>
        <p:spPr>
          <a:xfrm>
            <a:off x="749808" y="1097280"/>
            <a:ext cx="256032" cy="384048"/>
          </a:xfrm>
          <a:prstGeom prst="rect">
            <a:avLst/>
          </a:prstGeom>
          <a:noFill/>
          <a:ln/>
        </p:spPr>
        <p:txBody>
          <a:bodyPr wrap="square" lIns="0" tIns="0" rIns="0" bIns="0" rtlCol="0" anchor="ctr"/>
          <a:lstStyle/>
          <a:p>
            <a:pPr marL="0" indent="0">
              <a:buNone/>
            </a:pPr>
            <a:r>
              <a:rPr lang="en-US" sz="1300" b="1" dirty="0">
                <a:solidFill>
                  <a:srgbClr val="C00000"/>
                </a:solidFill>
              </a:rPr>
              <a:t>1</a:t>
            </a:r>
            <a:endParaRPr lang="en-US" sz="1300" dirty="0"/>
          </a:p>
        </p:txBody>
      </p:sp>
      <p:sp>
        <p:nvSpPr>
          <p:cNvPr id="8" name="Text 5"/>
          <p:cNvSpPr/>
          <p:nvPr/>
        </p:nvSpPr>
        <p:spPr>
          <a:xfrm>
            <a:off x="1051560" y="1133856"/>
            <a:ext cx="7589520" cy="365760"/>
          </a:xfrm>
          <a:prstGeom prst="rect">
            <a:avLst/>
          </a:prstGeom>
          <a:noFill/>
          <a:ln/>
        </p:spPr>
        <p:txBody>
          <a:bodyPr wrap="square" lIns="0" tIns="0" rIns="0" bIns="0" rtlCol="0" anchor="ctr"/>
          <a:lstStyle/>
          <a:p>
            <a:pPr marL="0" indent="0">
              <a:buNone/>
            </a:pPr>
            <a:r>
              <a:rPr lang="en-US" sz="1050" dirty="0">
                <a:solidFill>
                  <a:srgbClr val="1A2F6A"/>
                </a:solidFill>
              </a:rPr>
              <a:t>Customer refuses to identify the end-user, end-use, or final destination of the goods</a:t>
            </a:r>
            <a:endParaRPr lang="en-US" sz="1050" dirty="0"/>
          </a:p>
        </p:txBody>
      </p:sp>
      <p:sp>
        <p:nvSpPr>
          <p:cNvPr id="9" name="Shape 6"/>
          <p:cNvSpPr/>
          <p:nvPr/>
        </p:nvSpPr>
        <p:spPr>
          <a:xfrm>
            <a:off x="365760" y="1536192"/>
            <a:ext cx="8412480" cy="0"/>
          </a:xfrm>
          <a:prstGeom prst="line">
            <a:avLst/>
          </a:prstGeom>
          <a:noFill/>
          <a:ln w="12700">
            <a:solidFill>
              <a:srgbClr val="EEEEEE"/>
            </a:solidFill>
            <a:prstDash val="solid"/>
          </a:ln>
        </p:spPr>
        <p:txBody>
          <a:bodyPr/>
          <a:lstStyle/>
          <a:p>
            <a:endParaRPr lang="en-US"/>
          </a:p>
        </p:txBody>
      </p:sp>
      <p:sp>
        <p:nvSpPr>
          <p:cNvPr id="10" name="Shape 7"/>
          <p:cNvSpPr/>
          <p:nvPr/>
        </p:nvSpPr>
        <p:spPr>
          <a:xfrm>
            <a:off x="365760" y="1627632"/>
            <a:ext cx="384048" cy="384048"/>
          </a:xfrm>
          <a:prstGeom prst="rect">
            <a:avLst/>
          </a:prstGeom>
          <a:solidFill>
            <a:srgbClr val="C00000"/>
          </a:solidFill>
          <a:ln w="12700">
            <a:solidFill>
              <a:srgbClr val="C00000"/>
            </a:solidFill>
            <a:prstDash val="solid"/>
          </a:ln>
        </p:spPr>
        <p:txBody>
          <a:bodyPr/>
          <a:lstStyle/>
          <a:p>
            <a:endParaRPr lang="en-US"/>
          </a:p>
        </p:txBody>
      </p:sp>
      <p:pic>
        <p:nvPicPr>
          <p:cNvPr id="11" name="Image 1" descr="preencoded.png"/>
          <p:cNvPicPr>
            <a:picLocks noChangeAspect="1"/>
          </p:cNvPicPr>
          <p:nvPr/>
        </p:nvPicPr>
        <p:blipFill>
          <a:blip r:embed="rId3"/>
          <a:stretch>
            <a:fillRect/>
          </a:stretch>
        </p:blipFill>
        <p:spPr>
          <a:xfrm>
            <a:off x="438912" y="1682496"/>
            <a:ext cx="237744" cy="237744"/>
          </a:xfrm>
          <a:prstGeom prst="rect">
            <a:avLst/>
          </a:prstGeom>
        </p:spPr>
      </p:pic>
      <p:sp>
        <p:nvSpPr>
          <p:cNvPr id="12" name="Text 8"/>
          <p:cNvSpPr/>
          <p:nvPr/>
        </p:nvSpPr>
        <p:spPr>
          <a:xfrm>
            <a:off x="749808" y="1627632"/>
            <a:ext cx="256032" cy="384048"/>
          </a:xfrm>
          <a:prstGeom prst="rect">
            <a:avLst/>
          </a:prstGeom>
          <a:noFill/>
          <a:ln/>
        </p:spPr>
        <p:txBody>
          <a:bodyPr wrap="square" lIns="0" tIns="0" rIns="0" bIns="0" rtlCol="0" anchor="ctr"/>
          <a:lstStyle/>
          <a:p>
            <a:pPr marL="0" indent="0">
              <a:buNone/>
            </a:pPr>
            <a:r>
              <a:rPr lang="en-US" sz="1300" b="1" dirty="0">
                <a:solidFill>
                  <a:srgbClr val="C00000"/>
                </a:solidFill>
              </a:rPr>
              <a:t>2</a:t>
            </a:r>
            <a:endParaRPr lang="en-US" sz="1300" dirty="0"/>
          </a:p>
        </p:txBody>
      </p:sp>
      <p:sp>
        <p:nvSpPr>
          <p:cNvPr id="13" name="Text 9"/>
          <p:cNvSpPr/>
          <p:nvPr/>
        </p:nvSpPr>
        <p:spPr>
          <a:xfrm>
            <a:off x="1051560" y="1664208"/>
            <a:ext cx="7589520" cy="365760"/>
          </a:xfrm>
          <a:prstGeom prst="rect">
            <a:avLst/>
          </a:prstGeom>
          <a:noFill/>
          <a:ln/>
        </p:spPr>
        <p:txBody>
          <a:bodyPr wrap="square" lIns="0" tIns="0" rIns="0" bIns="0" rtlCol="0" anchor="ctr"/>
          <a:lstStyle/>
          <a:p>
            <a:pPr marL="0" indent="0">
              <a:buNone/>
            </a:pPr>
            <a:r>
              <a:rPr lang="en-US" sz="1050" dirty="0">
                <a:solidFill>
                  <a:srgbClr val="1A2F6A"/>
                </a:solidFill>
              </a:rPr>
              <a:t>Order doesn't match the customer's line of business — the item seems inconsistent with what they do</a:t>
            </a:r>
            <a:endParaRPr lang="en-US" sz="1050" dirty="0"/>
          </a:p>
        </p:txBody>
      </p:sp>
      <p:sp>
        <p:nvSpPr>
          <p:cNvPr id="14" name="Shape 10"/>
          <p:cNvSpPr/>
          <p:nvPr/>
        </p:nvSpPr>
        <p:spPr>
          <a:xfrm>
            <a:off x="365760" y="2066544"/>
            <a:ext cx="8412480" cy="0"/>
          </a:xfrm>
          <a:prstGeom prst="line">
            <a:avLst/>
          </a:prstGeom>
          <a:noFill/>
          <a:ln w="12700">
            <a:solidFill>
              <a:srgbClr val="EEEEEE"/>
            </a:solidFill>
            <a:prstDash val="solid"/>
          </a:ln>
        </p:spPr>
        <p:txBody>
          <a:bodyPr/>
          <a:lstStyle/>
          <a:p>
            <a:endParaRPr lang="en-US"/>
          </a:p>
        </p:txBody>
      </p:sp>
      <p:sp>
        <p:nvSpPr>
          <p:cNvPr id="15" name="Shape 11"/>
          <p:cNvSpPr/>
          <p:nvPr/>
        </p:nvSpPr>
        <p:spPr>
          <a:xfrm>
            <a:off x="365760" y="2157984"/>
            <a:ext cx="384048" cy="384048"/>
          </a:xfrm>
          <a:prstGeom prst="rect">
            <a:avLst/>
          </a:prstGeom>
          <a:solidFill>
            <a:srgbClr val="C00000"/>
          </a:solidFill>
          <a:ln w="12700">
            <a:solidFill>
              <a:srgbClr val="C00000"/>
            </a:solidFill>
            <a:prstDash val="solid"/>
          </a:ln>
        </p:spPr>
        <p:txBody>
          <a:bodyPr/>
          <a:lstStyle/>
          <a:p>
            <a:endParaRPr lang="en-US"/>
          </a:p>
        </p:txBody>
      </p:sp>
      <p:pic>
        <p:nvPicPr>
          <p:cNvPr id="16" name="Image 2" descr="preencoded.png"/>
          <p:cNvPicPr>
            <a:picLocks noChangeAspect="1"/>
          </p:cNvPicPr>
          <p:nvPr/>
        </p:nvPicPr>
        <p:blipFill>
          <a:blip r:embed="rId3"/>
          <a:stretch>
            <a:fillRect/>
          </a:stretch>
        </p:blipFill>
        <p:spPr>
          <a:xfrm>
            <a:off x="438912" y="2212848"/>
            <a:ext cx="237744" cy="237744"/>
          </a:xfrm>
          <a:prstGeom prst="rect">
            <a:avLst/>
          </a:prstGeom>
        </p:spPr>
      </p:pic>
      <p:sp>
        <p:nvSpPr>
          <p:cNvPr id="17" name="Text 12"/>
          <p:cNvSpPr/>
          <p:nvPr/>
        </p:nvSpPr>
        <p:spPr>
          <a:xfrm>
            <a:off x="749808" y="2157984"/>
            <a:ext cx="256032" cy="384048"/>
          </a:xfrm>
          <a:prstGeom prst="rect">
            <a:avLst/>
          </a:prstGeom>
          <a:noFill/>
          <a:ln/>
        </p:spPr>
        <p:txBody>
          <a:bodyPr wrap="square" lIns="0" tIns="0" rIns="0" bIns="0" rtlCol="0" anchor="ctr"/>
          <a:lstStyle/>
          <a:p>
            <a:pPr marL="0" indent="0">
              <a:buNone/>
            </a:pPr>
            <a:r>
              <a:rPr lang="en-US" sz="1300" b="1" dirty="0">
                <a:solidFill>
                  <a:srgbClr val="C00000"/>
                </a:solidFill>
              </a:rPr>
              <a:t>3</a:t>
            </a:r>
            <a:endParaRPr lang="en-US" sz="1300" dirty="0"/>
          </a:p>
        </p:txBody>
      </p:sp>
      <p:sp>
        <p:nvSpPr>
          <p:cNvPr id="18" name="Text 13"/>
          <p:cNvSpPr/>
          <p:nvPr/>
        </p:nvSpPr>
        <p:spPr>
          <a:xfrm>
            <a:off x="1051560" y="2194560"/>
            <a:ext cx="7589520" cy="365760"/>
          </a:xfrm>
          <a:prstGeom prst="rect">
            <a:avLst/>
          </a:prstGeom>
          <a:noFill/>
          <a:ln/>
        </p:spPr>
        <p:txBody>
          <a:bodyPr wrap="square" lIns="0" tIns="0" rIns="0" bIns="0" rtlCol="0" anchor="ctr"/>
          <a:lstStyle/>
          <a:p>
            <a:pPr marL="0" indent="0">
              <a:buNone/>
            </a:pPr>
            <a:r>
              <a:rPr lang="en-US" sz="1050" dirty="0">
                <a:solidFill>
                  <a:srgbClr val="1A2F6A"/>
                </a:solidFill>
              </a:rPr>
              <a:t>Customer is unusually insistent on a specific make/model and uninterested in alternatives</a:t>
            </a:r>
            <a:endParaRPr lang="en-US" sz="1050" dirty="0"/>
          </a:p>
        </p:txBody>
      </p:sp>
      <p:sp>
        <p:nvSpPr>
          <p:cNvPr id="19" name="Shape 14"/>
          <p:cNvSpPr/>
          <p:nvPr/>
        </p:nvSpPr>
        <p:spPr>
          <a:xfrm>
            <a:off x="365760" y="2596896"/>
            <a:ext cx="8412480" cy="0"/>
          </a:xfrm>
          <a:prstGeom prst="line">
            <a:avLst/>
          </a:prstGeom>
          <a:noFill/>
          <a:ln w="12700">
            <a:solidFill>
              <a:srgbClr val="EEEEEE"/>
            </a:solidFill>
            <a:prstDash val="solid"/>
          </a:ln>
        </p:spPr>
        <p:txBody>
          <a:bodyPr/>
          <a:lstStyle/>
          <a:p>
            <a:endParaRPr lang="en-US"/>
          </a:p>
        </p:txBody>
      </p:sp>
      <p:sp>
        <p:nvSpPr>
          <p:cNvPr id="20" name="Shape 15"/>
          <p:cNvSpPr/>
          <p:nvPr/>
        </p:nvSpPr>
        <p:spPr>
          <a:xfrm>
            <a:off x="365760" y="2688336"/>
            <a:ext cx="384048" cy="384048"/>
          </a:xfrm>
          <a:prstGeom prst="rect">
            <a:avLst/>
          </a:prstGeom>
          <a:solidFill>
            <a:srgbClr val="C00000"/>
          </a:solidFill>
          <a:ln w="12700">
            <a:solidFill>
              <a:srgbClr val="C00000"/>
            </a:solidFill>
            <a:prstDash val="solid"/>
          </a:ln>
        </p:spPr>
        <p:txBody>
          <a:bodyPr/>
          <a:lstStyle/>
          <a:p>
            <a:endParaRPr lang="en-US"/>
          </a:p>
        </p:txBody>
      </p:sp>
      <p:pic>
        <p:nvPicPr>
          <p:cNvPr id="21" name="Image 3" descr="preencoded.png"/>
          <p:cNvPicPr>
            <a:picLocks noChangeAspect="1"/>
          </p:cNvPicPr>
          <p:nvPr/>
        </p:nvPicPr>
        <p:blipFill>
          <a:blip r:embed="rId3"/>
          <a:stretch>
            <a:fillRect/>
          </a:stretch>
        </p:blipFill>
        <p:spPr>
          <a:xfrm>
            <a:off x="438912" y="2743200"/>
            <a:ext cx="237744" cy="237744"/>
          </a:xfrm>
          <a:prstGeom prst="rect">
            <a:avLst/>
          </a:prstGeom>
        </p:spPr>
      </p:pic>
      <p:sp>
        <p:nvSpPr>
          <p:cNvPr id="22" name="Text 16"/>
          <p:cNvSpPr/>
          <p:nvPr/>
        </p:nvSpPr>
        <p:spPr>
          <a:xfrm>
            <a:off x="749808" y="2688336"/>
            <a:ext cx="256032" cy="384048"/>
          </a:xfrm>
          <a:prstGeom prst="rect">
            <a:avLst/>
          </a:prstGeom>
          <a:noFill/>
          <a:ln/>
        </p:spPr>
        <p:txBody>
          <a:bodyPr wrap="square" lIns="0" tIns="0" rIns="0" bIns="0" rtlCol="0" anchor="ctr"/>
          <a:lstStyle/>
          <a:p>
            <a:pPr marL="0" indent="0">
              <a:buNone/>
            </a:pPr>
            <a:r>
              <a:rPr lang="en-US" sz="1300" b="1" dirty="0">
                <a:solidFill>
                  <a:srgbClr val="C00000"/>
                </a:solidFill>
              </a:rPr>
              <a:t>4</a:t>
            </a:r>
            <a:endParaRPr lang="en-US" sz="1300" dirty="0"/>
          </a:p>
        </p:txBody>
      </p:sp>
      <p:sp>
        <p:nvSpPr>
          <p:cNvPr id="23" name="Text 17"/>
          <p:cNvSpPr/>
          <p:nvPr/>
        </p:nvSpPr>
        <p:spPr>
          <a:xfrm>
            <a:off x="1051560" y="2724912"/>
            <a:ext cx="7589520" cy="365760"/>
          </a:xfrm>
          <a:prstGeom prst="rect">
            <a:avLst/>
          </a:prstGeom>
          <a:noFill/>
          <a:ln/>
        </p:spPr>
        <p:txBody>
          <a:bodyPr wrap="square" lIns="0" tIns="0" rIns="0" bIns="0" rtlCol="0" anchor="ctr"/>
          <a:lstStyle/>
          <a:p>
            <a:pPr marL="0" indent="0">
              <a:buNone/>
            </a:pPr>
            <a:r>
              <a:rPr lang="en-US" sz="1050" dirty="0">
                <a:solidFill>
                  <a:srgbClr val="1A2F6A"/>
                </a:solidFill>
              </a:rPr>
              <a:t>Customer requests removal of U.S. safety features, markings, or serial numbers</a:t>
            </a:r>
            <a:endParaRPr lang="en-US" sz="1050" dirty="0"/>
          </a:p>
        </p:txBody>
      </p:sp>
      <p:sp>
        <p:nvSpPr>
          <p:cNvPr id="24" name="Shape 18"/>
          <p:cNvSpPr/>
          <p:nvPr/>
        </p:nvSpPr>
        <p:spPr>
          <a:xfrm>
            <a:off x="365760" y="3127248"/>
            <a:ext cx="8412480" cy="0"/>
          </a:xfrm>
          <a:prstGeom prst="line">
            <a:avLst/>
          </a:prstGeom>
          <a:noFill/>
          <a:ln w="12700">
            <a:solidFill>
              <a:srgbClr val="EEEEEE"/>
            </a:solidFill>
            <a:prstDash val="solid"/>
          </a:ln>
        </p:spPr>
        <p:txBody>
          <a:bodyPr/>
          <a:lstStyle/>
          <a:p>
            <a:endParaRPr lang="en-US"/>
          </a:p>
        </p:txBody>
      </p:sp>
      <p:sp>
        <p:nvSpPr>
          <p:cNvPr id="25" name="Shape 19"/>
          <p:cNvSpPr/>
          <p:nvPr/>
        </p:nvSpPr>
        <p:spPr>
          <a:xfrm>
            <a:off x="365760" y="3218688"/>
            <a:ext cx="384048" cy="384048"/>
          </a:xfrm>
          <a:prstGeom prst="rect">
            <a:avLst/>
          </a:prstGeom>
          <a:solidFill>
            <a:srgbClr val="C00000"/>
          </a:solidFill>
          <a:ln w="12700">
            <a:solidFill>
              <a:srgbClr val="C00000"/>
            </a:solidFill>
            <a:prstDash val="solid"/>
          </a:ln>
        </p:spPr>
        <p:txBody>
          <a:bodyPr/>
          <a:lstStyle/>
          <a:p>
            <a:endParaRPr lang="en-US"/>
          </a:p>
        </p:txBody>
      </p:sp>
      <p:pic>
        <p:nvPicPr>
          <p:cNvPr id="26" name="Image 4" descr="preencoded.png"/>
          <p:cNvPicPr>
            <a:picLocks noChangeAspect="1"/>
          </p:cNvPicPr>
          <p:nvPr/>
        </p:nvPicPr>
        <p:blipFill>
          <a:blip r:embed="rId3"/>
          <a:stretch>
            <a:fillRect/>
          </a:stretch>
        </p:blipFill>
        <p:spPr>
          <a:xfrm>
            <a:off x="438912" y="3273552"/>
            <a:ext cx="237744" cy="237744"/>
          </a:xfrm>
          <a:prstGeom prst="rect">
            <a:avLst/>
          </a:prstGeom>
        </p:spPr>
      </p:pic>
      <p:sp>
        <p:nvSpPr>
          <p:cNvPr id="27" name="Text 20"/>
          <p:cNvSpPr/>
          <p:nvPr/>
        </p:nvSpPr>
        <p:spPr>
          <a:xfrm>
            <a:off x="749808" y="3218688"/>
            <a:ext cx="256032" cy="384048"/>
          </a:xfrm>
          <a:prstGeom prst="rect">
            <a:avLst/>
          </a:prstGeom>
          <a:noFill/>
          <a:ln/>
        </p:spPr>
        <p:txBody>
          <a:bodyPr wrap="square" lIns="0" tIns="0" rIns="0" bIns="0" rtlCol="0" anchor="ctr"/>
          <a:lstStyle/>
          <a:p>
            <a:pPr marL="0" indent="0">
              <a:buNone/>
            </a:pPr>
            <a:r>
              <a:rPr lang="en-US" sz="1300" b="1" dirty="0">
                <a:solidFill>
                  <a:srgbClr val="C00000"/>
                </a:solidFill>
              </a:rPr>
              <a:t>5</a:t>
            </a:r>
            <a:endParaRPr lang="en-US" sz="1300" dirty="0"/>
          </a:p>
        </p:txBody>
      </p:sp>
      <p:sp>
        <p:nvSpPr>
          <p:cNvPr id="28" name="Text 21"/>
          <p:cNvSpPr/>
          <p:nvPr/>
        </p:nvSpPr>
        <p:spPr>
          <a:xfrm>
            <a:off x="1051560" y="3255264"/>
            <a:ext cx="7589520" cy="365760"/>
          </a:xfrm>
          <a:prstGeom prst="rect">
            <a:avLst/>
          </a:prstGeom>
          <a:noFill/>
          <a:ln/>
        </p:spPr>
        <p:txBody>
          <a:bodyPr wrap="square" lIns="0" tIns="0" rIns="0" bIns="0" rtlCol="0" anchor="ctr"/>
          <a:lstStyle/>
          <a:p>
            <a:pPr marL="0" indent="0">
              <a:buNone/>
            </a:pPr>
            <a:r>
              <a:rPr lang="en-US" sz="1050" dirty="0">
                <a:solidFill>
                  <a:srgbClr val="1A2F6A"/>
                </a:solidFill>
              </a:rPr>
              <a:t>Requested delivery to a freight forwarder with no identified end-user beyond that point</a:t>
            </a:r>
            <a:endParaRPr lang="en-US" sz="1050" dirty="0"/>
          </a:p>
        </p:txBody>
      </p:sp>
      <p:sp>
        <p:nvSpPr>
          <p:cNvPr id="29" name="Shape 22"/>
          <p:cNvSpPr/>
          <p:nvPr/>
        </p:nvSpPr>
        <p:spPr>
          <a:xfrm>
            <a:off x="365760" y="3657600"/>
            <a:ext cx="8412480" cy="0"/>
          </a:xfrm>
          <a:prstGeom prst="line">
            <a:avLst/>
          </a:prstGeom>
          <a:noFill/>
          <a:ln w="12700">
            <a:solidFill>
              <a:srgbClr val="EEEEEE"/>
            </a:solidFill>
            <a:prstDash val="solid"/>
          </a:ln>
        </p:spPr>
        <p:txBody>
          <a:bodyPr/>
          <a:lstStyle/>
          <a:p>
            <a:endParaRPr lang="en-US"/>
          </a:p>
        </p:txBody>
      </p:sp>
      <p:sp>
        <p:nvSpPr>
          <p:cNvPr id="30" name="Shape 23"/>
          <p:cNvSpPr/>
          <p:nvPr/>
        </p:nvSpPr>
        <p:spPr>
          <a:xfrm>
            <a:off x="365760" y="3749040"/>
            <a:ext cx="384048" cy="384048"/>
          </a:xfrm>
          <a:prstGeom prst="rect">
            <a:avLst/>
          </a:prstGeom>
          <a:solidFill>
            <a:srgbClr val="C00000"/>
          </a:solidFill>
          <a:ln w="12700">
            <a:solidFill>
              <a:srgbClr val="C00000"/>
            </a:solidFill>
            <a:prstDash val="solid"/>
          </a:ln>
        </p:spPr>
        <p:txBody>
          <a:bodyPr/>
          <a:lstStyle/>
          <a:p>
            <a:endParaRPr lang="en-US"/>
          </a:p>
        </p:txBody>
      </p:sp>
      <p:pic>
        <p:nvPicPr>
          <p:cNvPr id="31" name="Image 5" descr="preencoded.png"/>
          <p:cNvPicPr>
            <a:picLocks noChangeAspect="1"/>
          </p:cNvPicPr>
          <p:nvPr/>
        </p:nvPicPr>
        <p:blipFill>
          <a:blip r:embed="rId3"/>
          <a:stretch>
            <a:fillRect/>
          </a:stretch>
        </p:blipFill>
        <p:spPr>
          <a:xfrm>
            <a:off x="438912" y="3803904"/>
            <a:ext cx="237744" cy="237744"/>
          </a:xfrm>
          <a:prstGeom prst="rect">
            <a:avLst/>
          </a:prstGeom>
        </p:spPr>
      </p:pic>
      <p:sp>
        <p:nvSpPr>
          <p:cNvPr id="32" name="Text 24"/>
          <p:cNvSpPr/>
          <p:nvPr/>
        </p:nvSpPr>
        <p:spPr>
          <a:xfrm>
            <a:off x="749808" y="3749040"/>
            <a:ext cx="256032" cy="384048"/>
          </a:xfrm>
          <a:prstGeom prst="rect">
            <a:avLst/>
          </a:prstGeom>
          <a:noFill/>
          <a:ln/>
        </p:spPr>
        <p:txBody>
          <a:bodyPr wrap="square" lIns="0" tIns="0" rIns="0" bIns="0" rtlCol="0" anchor="ctr"/>
          <a:lstStyle/>
          <a:p>
            <a:pPr marL="0" indent="0">
              <a:buNone/>
            </a:pPr>
            <a:r>
              <a:rPr lang="en-US" sz="1300" b="1" dirty="0">
                <a:solidFill>
                  <a:srgbClr val="C00000"/>
                </a:solidFill>
              </a:rPr>
              <a:t>6</a:t>
            </a:r>
            <a:endParaRPr lang="en-US" sz="1300" dirty="0"/>
          </a:p>
        </p:txBody>
      </p:sp>
      <p:sp>
        <p:nvSpPr>
          <p:cNvPr id="33" name="Text 25"/>
          <p:cNvSpPr/>
          <p:nvPr/>
        </p:nvSpPr>
        <p:spPr>
          <a:xfrm>
            <a:off x="1051560" y="3785616"/>
            <a:ext cx="7589520" cy="365760"/>
          </a:xfrm>
          <a:prstGeom prst="rect">
            <a:avLst/>
          </a:prstGeom>
          <a:noFill/>
          <a:ln/>
        </p:spPr>
        <p:txBody>
          <a:bodyPr wrap="square" lIns="0" tIns="0" rIns="0" bIns="0" rtlCol="0" anchor="ctr"/>
          <a:lstStyle/>
          <a:p>
            <a:pPr marL="0" indent="0">
              <a:buNone/>
            </a:pPr>
            <a:r>
              <a:rPr lang="en-US" sz="1050" dirty="0">
                <a:solidFill>
                  <a:srgbClr val="1A2F6A"/>
                </a:solidFill>
              </a:rPr>
              <a:t>Payment method is unusual — cash, third-party payment, or routing through unusual countries</a:t>
            </a:r>
            <a:endParaRPr lang="en-US" sz="1050" dirty="0"/>
          </a:p>
        </p:txBody>
      </p:sp>
      <p:sp>
        <p:nvSpPr>
          <p:cNvPr id="34" name="Shape 26"/>
          <p:cNvSpPr/>
          <p:nvPr/>
        </p:nvSpPr>
        <p:spPr>
          <a:xfrm>
            <a:off x="365760" y="4187952"/>
            <a:ext cx="8412480" cy="0"/>
          </a:xfrm>
          <a:prstGeom prst="line">
            <a:avLst/>
          </a:prstGeom>
          <a:noFill/>
          <a:ln w="12700">
            <a:solidFill>
              <a:srgbClr val="EEEEEE"/>
            </a:solidFill>
            <a:prstDash val="solid"/>
          </a:ln>
        </p:spPr>
        <p:txBody>
          <a:bodyPr/>
          <a:lstStyle/>
          <a:p>
            <a:endParaRPr lang="en-US"/>
          </a:p>
        </p:txBody>
      </p:sp>
      <p:sp>
        <p:nvSpPr>
          <p:cNvPr id="35" name="Shape 27"/>
          <p:cNvSpPr/>
          <p:nvPr/>
        </p:nvSpPr>
        <p:spPr>
          <a:xfrm>
            <a:off x="365760" y="4279392"/>
            <a:ext cx="384048" cy="384048"/>
          </a:xfrm>
          <a:prstGeom prst="rect">
            <a:avLst/>
          </a:prstGeom>
          <a:solidFill>
            <a:srgbClr val="C00000"/>
          </a:solidFill>
          <a:ln w="12700">
            <a:solidFill>
              <a:srgbClr val="C00000"/>
            </a:solidFill>
            <a:prstDash val="solid"/>
          </a:ln>
        </p:spPr>
        <p:txBody>
          <a:bodyPr/>
          <a:lstStyle/>
          <a:p>
            <a:endParaRPr lang="en-US"/>
          </a:p>
        </p:txBody>
      </p:sp>
      <p:pic>
        <p:nvPicPr>
          <p:cNvPr id="36" name="Image 6" descr="preencoded.png"/>
          <p:cNvPicPr>
            <a:picLocks noChangeAspect="1"/>
          </p:cNvPicPr>
          <p:nvPr/>
        </p:nvPicPr>
        <p:blipFill>
          <a:blip r:embed="rId3"/>
          <a:stretch>
            <a:fillRect/>
          </a:stretch>
        </p:blipFill>
        <p:spPr>
          <a:xfrm>
            <a:off x="438912" y="4334256"/>
            <a:ext cx="237744" cy="237744"/>
          </a:xfrm>
          <a:prstGeom prst="rect">
            <a:avLst/>
          </a:prstGeom>
        </p:spPr>
      </p:pic>
      <p:sp>
        <p:nvSpPr>
          <p:cNvPr id="37" name="Text 28"/>
          <p:cNvSpPr/>
          <p:nvPr/>
        </p:nvSpPr>
        <p:spPr>
          <a:xfrm>
            <a:off x="749808" y="4279392"/>
            <a:ext cx="256032" cy="384048"/>
          </a:xfrm>
          <a:prstGeom prst="rect">
            <a:avLst/>
          </a:prstGeom>
          <a:noFill/>
          <a:ln/>
        </p:spPr>
        <p:txBody>
          <a:bodyPr wrap="square" lIns="0" tIns="0" rIns="0" bIns="0" rtlCol="0" anchor="ctr"/>
          <a:lstStyle/>
          <a:p>
            <a:pPr marL="0" indent="0">
              <a:buNone/>
            </a:pPr>
            <a:r>
              <a:rPr lang="en-US" sz="1300" b="1" dirty="0">
                <a:solidFill>
                  <a:srgbClr val="C00000"/>
                </a:solidFill>
              </a:rPr>
              <a:t>7</a:t>
            </a:r>
            <a:endParaRPr lang="en-US" sz="1300" dirty="0"/>
          </a:p>
        </p:txBody>
      </p:sp>
      <p:sp>
        <p:nvSpPr>
          <p:cNvPr id="38" name="Text 29"/>
          <p:cNvSpPr/>
          <p:nvPr/>
        </p:nvSpPr>
        <p:spPr>
          <a:xfrm>
            <a:off x="1051560" y="4315968"/>
            <a:ext cx="7589520" cy="365760"/>
          </a:xfrm>
          <a:prstGeom prst="rect">
            <a:avLst/>
          </a:prstGeom>
          <a:noFill/>
          <a:ln/>
        </p:spPr>
        <p:txBody>
          <a:bodyPr wrap="square" lIns="0" tIns="0" rIns="0" bIns="0" rtlCol="0" anchor="ctr"/>
          <a:lstStyle/>
          <a:p>
            <a:pPr marL="0" indent="0">
              <a:buNone/>
            </a:pPr>
            <a:r>
              <a:rPr lang="en-US" sz="1050" dirty="0">
                <a:solidFill>
                  <a:srgbClr val="1A2F6A"/>
                </a:solidFill>
              </a:rPr>
              <a:t>Destination country is known as a transshipment point for embargoed countries (e.g., UAE → Iran)</a:t>
            </a:r>
            <a:endParaRPr lang="en-US" sz="1050" dirty="0"/>
          </a:p>
        </p:txBody>
      </p:sp>
      <p:sp>
        <p:nvSpPr>
          <p:cNvPr id="39" name="Text 30"/>
          <p:cNvSpPr/>
          <p:nvPr/>
        </p:nvSpPr>
        <p:spPr>
          <a:xfrm>
            <a:off x="8321040" y="4846320"/>
            <a:ext cx="640080" cy="201168"/>
          </a:xfrm>
          <a:prstGeom prst="rect">
            <a:avLst/>
          </a:prstGeom>
          <a:noFill/>
          <a:ln/>
        </p:spPr>
        <p:txBody>
          <a:bodyPr wrap="square" rtlCol="0" anchor="ctr"/>
          <a:lstStyle/>
          <a:p>
            <a:pPr marL="0" indent="0" algn="r">
              <a:buNone/>
            </a:pPr>
            <a:r>
              <a:rPr lang="en-US" sz="800" dirty="0">
                <a:solidFill>
                  <a:srgbClr val="AAAAAA"/>
                </a:solidFill>
              </a:rPr>
              <a:t>13 / 21</a:t>
            </a:r>
            <a:endParaRPr lang="en-US" sz="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457200" y="164592"/>
            <a:ext cx="2926080" cy="292608"/>
          </a:xfrm>
          <a:prstGeom prst="roundRect">
            <a:avLst>
              <a:gd name="adj" fmla="val 31250"/>
            </a:avLst>
          </a:prstGeom>
          <a:solidFill>
            <a:srgbClr val="BF6000"/>
          </a:solidFill>
          <a:ln w="12700">
            <a:solidFill>
              <a:srgbClr val="BF6000"/>
            </a:solidFill>
            <a:prstDash val="solid"/>
          </a:ln>
        </p:spPr>
        <p:txBody>
          <a:bodyPr/>
          <a:lstStyle/>
          <a:p>
            <a:endParaRPr lang="en-US"/>
          </a:p>
        </p:txBody>
      </p:sp>
      <p:sp>
        <p:nvSpPr>
          <p:cNvPr id="3" name="Text 1"/>
          <p:cNvSpPr/>
          <p:nvPr/>
        </p:nvSpPr>
        <p:spPr>
          <a:xfrm>
            <a:off x="457200" y="164592"/>
            <a:ext cx="2926080" cy="292608"/>
          </a:xfrm>
          <a:prstGeom prst="rect">
            <a:avLst/>
          </a:prstGeom>
          <a:noFill/>
          <a:ln/>
        </p:spPr>
        <p:txBody>
          <a:bodyPr wrap="square" lIns="0" tIns="0" rIns="0" bIns="0" rtlCol="0" anchor="ctr"/>
          <a:lstStyle/>
          <a:p>
            <a:pPr marL="0" indent="0" algn="ctr">
              <a:buNone/>
            </a:pPr>
            <a:r>
              <a:rPr lang="en-US" sz="900" b="1" dirty="0">
                <a:solidFill>
                  <a:srgbClr val="FFFFFF"/>
                </a:solidFill>
              </a:rPr>
              <a:t>SECTION 3 — RESTRICTED PARTIES &amp; RED FLAGS</a:t>
            </a:r>
            <a:endParaRPr lang="en-US" sz="900" dirty="0"/>
          </a:p>
        </p:txBody>
      </p:sp>
      <p:sp>
        <p:nvSpPr>
          <p:cNvPr id="4" name="Text 2"/>
          <p:cNvSpPr/>
          <p:nvPr/>
        </p:nvSpPr>
        <p:spPr>
          <a:xfrm>
            <a:off x="457200" y="502920"/>
            <a:ext cx="8229600" cy="502920"/>
          </a:xfrm>
          <a:prstGeom prst="rect">
            <a:avLst/>
          </a:prstGeom>
          <a:noFill/>
          <a:ln/>
        </p:spPr>
        <p:txBody>
          <a:bodyPr wrap="square" lIns="0" tIns="0" rIns="0" bIns="0" rtlCol="0" anchor="ctr"/>
          <a:lstStyle/>
          <a:p>
            <a:pPr marL="0" indent="0">
              <a:buNone/>
            </a:pPr>
            <a:r>
              <a:rPr lang="en-US" sz="2600" b="1" dirty="0">
                <a:solidFill>
                  <a:srgbClr val="1A2F6A"/>
                </a:solidFill>
              </a:rPr>
              <a:t>Real-Life Red Flags: Would You Have Caught It?</a:t>
            </a:r>
            <a:endParaRPr lang="en-US" sz="2600" dirty="0"/>
          </a:p>
        </p:txBody>
      </p:sp>
      <p:sp>
        <p:nvSpPr>
          <p:cNvPr id="5" name="Text 3"/>
          <p:cNvSpPr/>
          <p:nvPr/>
        </p:nvSpPr>
        <p:spPr>
          <a:xfrm>
            <a:off x="457200" y="987552"/>
            <a:ext cx="8229600" cy="274320"/>
          </a:xfrm>
          <a:prstGeom prst="rect">
            <a:avLst/>
          </a:prstGeom>
          <a:noFill/>
          <a:ln/>
        </p:spPr>
        <p:txBody>
          <a:bodyPr wrap="square" lIns="0" tIns="0" rIns="0" bIns="0" rtlCol="0" anchor="ctr"/>
          <a:lstStyle/>
          <a:p>
            <a:pPr marL="0" indent="0">
              <a:buNone/>
            </a:pPr>
            <a:r>
              <a:rPr lang="en-US" sz="1100" i="1" dirty="0">
                <a:solidFill>
                  <a:srgbClr val="5A6A8A"/>
                </a:solidFill>
              </a:rPr>
              <a:t>These are the kinds of orders that triggered government investigations.</a:t>
            </a:r>
            <a:endParaRPr lang="en-US" sz="1100" dirty="0"/>
          </a:p>
        </p:txBody>
      </p:sp>
      <p:sp>
        <p:nvSpPr>
          <p:cNvPr id="6" name="Shape 4"/>
          <p:cNvSpPr/>
          <p:nvPr/>
        </p:nvSpPr>
        <p:spPr>
          <a:xfrm>
            <a:off x="365760" y="1353312"/>
            <a:ext cx="2670048" cy="3657600"/>
          </a:xfrm>
          <a:prstGeom prst="rect">
            <a:avLst/>
          </a:prstGeom>
          <a:solidFill>
            <a:srgbClr val="FFF0F0"/>
          </a:solidFill>
          <a:ln w="12700">
            <a:solidFill>
              <a:srgbClr val="E0E6F0"/>
            </a:solidFill>
            <a:prstDash val="solid"/>
          </a:ln>
        </p:spPr>
        <p:txBody>
          <a:bodyPr/>
          <a:lstStyle/>
          <a:p>
            <a:endParaRPr lang="en-US"/>
          </a:p>
        </p:txBody>
      </p:sp>
      <p:sp>
        <p:nvSpPr>
          <p:cNvPr id="7" name="Shape 5"/>
          <p:cNvSpPr/>
          <p:nvPr/>
        </p:nvSpPr>
        <p:spPr>
          <a:xfrm>
            <a:off x="365760" y="1353312"/>
            <a:ext cx="2670048" cy="292608"/>
          </a:xfrm>
          <a:prstGeom prst="rect">
            <a:avLst/>
          </a:prstGeom>
          <a:solidFill>
            <a:srgbClr val="C00000"/>
          </a:solidFill>
          <a:ln w="12700">
            <a:solidFill>
              <a:srgbClr val="C00000"/>
            </a:solidFill>
            <a:prstDash val="solid"/>
          </a:ln>
        </p:spPr>
        <p:txBody>
          <a:bodyPr/>
          <a:lstStyle/>
          <a:p>
            <a:endParaRPr lang="en-US"/>
          </a:p>
        </p:txBody>
      </p:sp>
      <p:sp>
        <p:nvSpPr>
          <p:cNvPr id="8" name="Text 6"/>
          <p:cNvSpPr/>
          <p:nvPr/>
        </p:nvSpPr>
        <p:spPr>
          <a:xfrm>
            <a:off x="365760" y="1353312"/>
            <a:ext cx="2670048" cy="292608"/>
          </a:xfrm>
          <a:prstGeom prst="rect">
            <a:avLst/>
          </a:prstGeom>
          <a:noFill/>
          <a:ln/>
        </p:spPr>
        <p:txBody>
          <a:bodyPr wrap="square" lIns="0" tIns="0" rIns="0" bIns="0" rtlCol="0" anchor="ctr"/>
          <a:lstStyle/>
          <a:p>
            <a:pPr marL="0" indent="0" algn="ctr">
              <a:buNone/>
            </a:pPr>
            <a:r>
              <a:rPr lang="en-US" sz="850" b="1" dirty="0">
                <a:solidFill>
                  <a:srgbClr val="FFFFFF"/>
                </a:solidFill>
              </a:rPr>
              <a:t>🚩 Wrong buyer for the product</a:t>
            </a:r>
            <a:endParaRPr lang="en-US" sz="850" dirty="0"/>
          </a:p>
        </p:txBody>
      </p:sp>
      <p:sp>
        <p:nvSpPr>
          <p:cNvPr id="9" name="Text 7"/>
          <p:cNvSpPr/>
          <p:nvPr/>
        </p:nvSpPr>
        <p:spPr>
          <a:xfrm>
            <a:off x="475488" y="1719072"/>
            <a:ext cx="2487168" cy="475488"/>
          </a:xfrm>
          <a:prstGeom prst="rect">
            <a:avLst/>
          </a:prstGeom>
          <a:noFill/>
          <a:ln/>
        </p:spPr>
        <p:txBody>
          <a:bodyPr wrap="square" lIns="0" tIns="0" rIns="0" bIns="0" rtlCol="0" anchor="ctr"/>
          <a:lstStyle/>
          <a:p>
            <a:pPr marL="0" indent="0">
              <a:buNone/>
            </a:pPr>
            <a:r>
              <a:rPr lang="en-US" sz="1000" b="1" dirty="0">
                <a:solidFill>
                  <a:srgbClr val="C00000"/>
                </a:solidFill>
              </a:rPr>
              <a:t>A Bakery Orders a CNC Machine Tool</a:t>
            </a:r>
            <a:endParaRPr lang="en-US" sz="1000" dirty="0"/>
          </a:p>
        </p:txBody>
      </p:sp>
      <p:sp>
        <p:nvSpPr>
          <p:cNvPr id="10" name="Shape 8"/>
          <p:cNvSpPr/>
          <p:nvPr/>
        </p:nvSpPr>
        <p:spPr>
          <a:xfrm>
            <a:off x="475488" y="2231136"/>
            <a:ext cx="2450592" cy="0"/>
          </a:xfrm>
          <a:prstGeom prst="line">
            <a:avLst/>
          </a:prstGeom>
          <a:noFill/>
          <a:ln w="12700">
            <a:solidFill>
              <a:srgbClr val="DDDDDD"/>
            </a:solidFill>
            <a:prstDash val="solid"/>
          </a:ln>
        </p:spPr>
        <p:txBody>
          <a:bodyPr/>
          <a:lstStyle/>
          <a:p>
            <a:endParaRPr lang="en-US"/>
          </a:p>
        </p:txBody>
      </p:sp>
      <p:sp>
        <p:nvSpPr>
          <p:cNvPr id="11" name="Text 9"/>
          <p:cNvSpPr/>
          <p:nvPr/>
        </p:nvSpPr>
        <p:spPr>
          <a:xfrm>
            <a:off x="475488" y="2304288"/>
            <a:ext cx="2487168" cy="2542032"/>
          </a:xfrm>
          <a:prstGeom prst="rect">
            <a:avLst/>
          </a:prstGeom>
          <a:noFill/>
          <a:ln/>
        </p:spPr>
        <p:txBody>
          <a:bodyPr wrap="square" lIns="0" tIns="0" rIns="0" bIns="0" rtlCol="0" anchor="t"/>
          <a:lstStyle/>
          <a:p>
            <a:pPr marL="0" indent="0">
              <a:buNone/>
            </a:pPr>
            <a:r>
              <a:rPr lang="en-US" sz="900" dirty="0">
                <a:solidFill>
                  <a:srgbClr val="1A2F6A"/>
                </a:solidFill>
              </a:rPr>
              <a:t>A company registered as a bakery supplier places an order for a high-precision CNC milling machine with export-controlled specs. When asked about the end-use, they say: food processing equipment upgrades.</a:t>
            </a:r>
            <a:endParaRPr lang="en-US" sz="900" dirty="0"/>
          </a:p>
          <a:p>
            <a:pPr marL="0" indent="0">
              <a:buNone/>
            </a:pPr>
            <a:endParaRPr lang="en-US" sz="900" dirty="0"/>
          </a:p>
          <a:p>
            <a:pPr marL="0" indent="0">
              <a:buNone/>
            </a:pPr>
            <a:r>
              <a:rPr lang="en-US" sz="900" dirty="0">
                <a:solidFill>
                  <a:srgbClr val="1A2F6A"/>
                </a:solidFill>
              </a:rPr>
              <a:t>Red flags: Item inconsistent with buyer business. Vague end-use. Machine tool may require BIS license for destination country.</a:t>
            </a:r>
            <a:endParaRPr lang="en-US" sz="900" dirty="0"/>
          </a:p>
        </p:txBody>
      </p:sp>
      <p:sp>
        <p:nvSpPr>
          <p:cNvPr id="12" name="Shape 10"/>
          <p:cNvSpPr/>
          <p:nvPr/>
        </p:nvSpPr>
        <p:spPr>
          <a:xfrm>
            <a:off x="3246120" y="1353312"/>
            <a:ext cx="2670048" cy="3657600"/>
          </a:xfrm>
          <a:prstGeom prst="rect">
            <a:avLst/>
          </a:prstGeom>
          <a:solidFill>
            <a:srgbClr val="FFF8EC"/>
          </a:solidFill>
          <a:ln w="12700">
            <a:solidFill>
              <a:srgbClr val="E0E6F0"/>
            </a:solidFill>
            <a:prstDash val="solid"/>
          </a:ln>
        </p:spPr>
        <p:txBody>
          <a:bodyPr/>
          <a:lstStyle/>
          <a:p>
            <a:endParaRPr lang="en-US"/>
          </a:p>
        </p:txBody>
      </p:sp>
      <p:sp>
        <p:nvSpPr>
          <p:cNvPr id="13" name="Shape 11"/>
          <p:cNvSpPr/>
          <p:nvPr/>
        </p:nvSpPr>
        <p:spPr>
          <a:xfrm>
            <a:off x="3246120" y="1353312"/>
            <a:ext cx="2670048" cy="292608"/>
          </a:xfrm>
          <a:prstGeom prst="rect">
            <a:avLst/>
          </a:prstGeom>
          <a:solidFill>
            <a:srgbClr val="BF6000"/>
          </a:solidFill>
          <a:ln w="12700">
            <a:solidFill>
              <a:srgbClr val="BF6000"/>
            </a:solidFill>
            <a:prstDash val="solid"/>
          </a:ln>
        </p:spPr>
        <p:txBody>
          <a:bodyPr/>
          <a:lstStyle/>
          <a:p>
            <a:endParaRPr lang="en-US"/>
          </a:p>
        </p:txBody>
      </p:sp>
      <p:sp>
        <p:nvSpPr>
          <p:cNvPr id="14" name="Text 12"/>
          <p:cNvSpPr/>
          <p:nvPr/>
        </p:nvSpPr>
        <p:spPr>
          <a:xfrm>
            <a:off x="3246120" y="1353312"/>
            <a:ext cx="2670048" cy="292608"/>
          </a:xfrm>
          <a:prstGeom prst="rect">
            <a:avLst/>
          </a:prstGeom>
          <a:noFill/>
          <a:ln/>
        </p:spPr>
        <p:txBody>
          <a:bodyPr wrap="square" lIns="0" tIns="0" rIns="0" bIns="0" rtlCol="0" anchor="ctr"/>
          <a:lstStyle/>
          <a:p>
            <a:pPr marL="0" indent="0" algn="ctr">
              <a:buNone/>
            </a:pPr>
            <a:r>
              <a:rPr lang="en-US" sz="850" b="1" dirty="0">
                <a:solidFill>
                  <a:srgbClr val="FFFFFF"/>
                </a:solidFill>
              </a:rPr>
              <a:t>🚩 Unusual routing</a:t>
            </a:r>
            <a:endParaRPr lang="en-US" sz="850" dirty="0"/>
          </a:p>
        </p:txBody>
      </p:sp>
      <p:sp>
        <p:nvSpPr>
          <p:cNvPr id="15" name="Text 13"/>
          <p:cNvSpPr/>
          <p:nvPr/>
        </p:nvSpPr>
        <p:spPr>
          <a:xfrm>
            <a:off x="3355848" y="1719072"/>
            <a:ext cx="2487168" cy="475488"/>
          </a:xfrm>
          <a:prstGeom prst="rect">
            <a:avLst/>
          </a:prstGeom>
          <a:noFill/>
          <a:ln/>
        </p:spPr>
        <p:txBody>
          <a:bodyPr wrap="square" lIns="0" tIns="0" rIns="0" bIns="0" rtlCol="0" anchor="ctr"/>
          <a:lstStyle/>
          <a:p>
            <a:pPr marL="0" indent="0">
              <a:buNone/>
            </a:pPr>
            <a:r>
              <a:rPr lang="en-US" sz="1000" b="1" dirty="0">
                <a:solidFill>
                  <a:srgbClr val="BF6000"/>
                </a:solidFill>
              </a:rPr>
              <a:t>Medical Supplies to the UAE — Final Destination: Iran</a:t>
            </a:r>
            <a:endParaRPr lang="en-US" sz="1000" dirty="0"/>
          </a:p>
        </p:txBody>
      </p:sp>
      <p:sp>
        <p:nvSpPr>
          <p:cNvPr id="16" name="Shape 14"/>
          <p:cNvSpPr/>
          <p:nvPr/>
        </p:nvSpPr>
        <p:spPr>
          <a:xfrm>
            <a:off x="3355848" y="2231136"/>
            <a:ext cx="2450592" cy="0"/>
          </a:xfrm>
          <a:prstGeom prst="line">
            <a:avLst/>
          </a:prstGeom>
          <a:noFill/>
          <a:ln w="12700">
            <a:solidFill>
              <a:srgbClr val="DDDDDD"/>
            </a:solidFill>
            <a:prstDash val="solid"/>
          </a:ln>
        </p:spPr>
        <p:txBody>
          <a:bodyPr/>
          <a:lstStyle/>
          <a:p>
            <a:endParaRPr lang="en-US"/>
          </a:p>
        </p:txBody>
      </p:sp>
      <p:sp>
        <p:nvSpPr>
          <p:cNvPr id="17" name="Text 15"/>
          <p:cNvSpPr/>
          <p:nvPr/>
        </p:nvSpPr>
        <p:spPr>
          <a:xfrm>
            <a:off x="3355848" y="2304288"/>
            <a:ext cx="2487168" cy="2542032"/>
          </a:xfrm>
          <a:prstGeom prst="rect">
            <a:avLst/>
          </a:prstGeom>
          <a:noFill/>
          <a:ln/>
        </p:spPr>
        <p:txBody>
          <a:bodyPr wrap="square" lIns="0" tIns="0" rIns="0" bIns="0" rtlCol="0" anchor="t"/>
          <a:lstStyle/>
          <a:p>
            <a:pPr marL="0" indent="0">
              <a:buNone/>
            </a:pPr>
            <a:r>
              <a:rPr lang="en-US" sz="900" dirty="0">
                <a:solidFill>
                  <a:srgbClr val="1A2F6A"/>
                </a:solidFill>
              </a:rPr>
              <a:t>A distributor in the UAE orders bulk chemical reagents for hospital use. Shipping docs show UAE as destination, but the end-user certificate lists a company with no web presence. Payment comes from a third country.</a:t>
            </a:r>
            <a:endParaRPr lang="en-US" sz="900" dirty="0"/>
          </a:p>
          <a:p>
            <a:pPr marL="0" indent="0">
              <a:buNone/>
            </a:pPr>
            <a:endParaRPr lang="en-US" sz="900" dirty="0"/>
          </a:p>
          <a:p>
            <a:pPr marL="0" indent="0">
              <a:buNone/>
            </a:pPr>
            <a:r>
              <a:rPr lang="en-US" sz="900" dirty="0">
                <a:solidFill>
                  <a:srgbClr val="1A2F6A"/>
                </a:solidFill>
              </a:rPr>
              <a:t>Red flags: UAE is a known transshipment hub. No verifiable end-user. Iran is OFAC-sanctioned.</a:t>
            </a:r>
            <a:endParaRPr lang="en-US" sz="900" dirty="0"/>
          </a:p>
        </p:txBody>
      </p:sp>
      <p:sp>
        <p:nvSpPr>
          <p:cNvPr id="18" name="Shape 16"/>
          <p:cNvSpPr/>
          <p:nvPr/>
        </p:nvSpPr>
        <p:spPr>
          <a:xfrm>
            <a:off x="6126480" y="1353312"/>
            <a:ext cx="2670048" cy="3657600"/>
          </a:xfrm>
          <a:prstGeom prst="rect">
            <a:avLst/>
          </a:prstGeom>
          <a:solidFill>
            <a:srgbClr val="EEF2F8"/>
          </a:solidFill>
          <a:ln w="12700">
            <a:solidFill>
              <a:srgbClr val="E0E6F0"/>
            </a:solidFill>
            <a:prstDash val="solid"/>
          </a:ln>
        </p:spPr>
        <p:txBody>
          <a:bodyPr/>
          <a:lstStyle/>
          <a:p>
            <a:endParaRPr lang="en-US"/>
          </a:p>
        </p:txBody>
      </p:sp>
      <p:sp>
        <p:nvSpPr>
          <p:cNvPr id="19" name="Shape 17"/>
          <p:cNvSpPr/>
          <p:nvPr/>
        </p:nvSpPr>
        <p:spPr>
          <a:xfrm>
            <a:off x="6126480" y="1353312"/>
            <a:ext cx="2670048" cy="292608"/>
          </a:xfrm>
          <a:prstGeom prst="rect">
            <a:avLst/>
          </a:prstGeom>
          <a:solidFill>
            <a:srgbClr val="1A2F6A"/>
          </a:solidFill>
          <a:ln w="12700">
            <a:solidFill>
              <a:srgbClr val="1A2F6A"/>
            </a:solidFill>
            <a:prstDash val="solid"/>
          </a:ln>
        </p:spPr>
        <p:txBody>
          <a:bodyPr/>
          <a:lstStyle/>
          <a:p>
            <a:endParaRPr lang="en-US"/>
          </a:p>
        </p:txBody>
      </p:sp>
      <p:sp>
        <p:nvSpPr>
          <p:cNvPr id="20" name="Text 18"/>
          <p:cNvSpPr/>
          <p:nvPr/>
        </p:nvSpPr>
        <p:spPr>
          <a:xfrm>
            <a:off x="6126480" y="1353312"/>
            <a:ext cx="2670048" cy="292608"/>
          </a:xfrm>
          <a:prstGeom prst="rect">
            <a:avLst/>
          </a:prstGeom>
          <a:noFill/>
          <a:ln/>
        </p:spPr>
        <p:txBody>
          <a:bodyPr wrap="square" lIns="0" tIns="0" rIns="0" bIns="0" rtlCol="0" anchor="ctr"/>
          <a:lstStyle/>
          <a:p>
            <a:pPr marL="0" indent="0" algn="ctr">
              <a:buNone/>
            </a:pPr>
            <a:r>
              <a:rPr lang="en-US" sz="850" b="1" dirty="0">
                <a:solidFill>
                  <a:srgbClr val="FFFFFF"/>
                </a:solidFill>
              </a:rPr>
              <a:t>🚩 Specification mismatch</a:t>
            </a:r>
            <a:endParaRPr lang="en-US" sz="850" dirty="0"/>
          </a:p>
        </p:txBody>
      </p:sp>
      <p:sp>
        <p:nvSpPr>
          <p:cNvPr id="21" name="Text 19"/>
          <p:cNvSpPr/>
          <p:nvPr/>
        </p:nvSpPr>
        <p:spPr>
          <a:xfrm>
            <a:off x="6236208" y="1719072"/>
            <a:ext cx="2487168" cy="475488"/>
          </a:xfrm>
          <a:prstGeom prst="rect">
            <a:avLst/>
          </a:prstGeom>
          <a:noFill/>
          <a:ln/>
        </p:spPr>
        <p:txBody>
          <a:bodyPr wrap="square" lIns="0" tIns="0" rIns="0" bIns="0" rtlCol="0" anchor="ctr"/>
          <a:lstStyle/>
          <a:p>
            <a:pPr marL="0" indent="0">
              <a:buNone/>
            </a:pPr>
            <a:r>
              <a:rPr lang="en-US" sz="1000" b="1" dirty="0">
                <a:solidFill>
                  <a:srgbClr val="1A2F6A"/>
                </a:solidFill>
              </a:rPr>
              <a:t>A Research Lab Orders Night Vision Components</a:t>
            </a:r>
            <a:endParaRPr lang="en-US" sz="1000" dirty="0"/>
          </a:p>
        </p:txBody>
      </p:sp>
      <p:sp>
        <p:nvSpPr>
          <p:cNvPr id="22" name="Shape 20"/>
          <p:cNvSpPr/>
          <p:nvPr/>
        </p:nvSpPr>
        <p:spPr>
          <a:xfrm>
            <a:off x="6236208" y="2231136"/>
            <a:ext cx="2450592" cy="0"/>
          </a:xfrm>
          <a:prstGeom prst="line">
            <a:avLst/>
          </a:prstGeom>
          <a:noFill/>
          <a:ln w="12700">
            <a:solidFill>
              <a:srgbClr val="DDDDDD"/>
            </a:solidFill>
            <a:prstDash val="solid"/>
          </a:ln>
        </p:spPr>
        <p:txBody>
          <a:bodyPr/>
          <a:lstStyle/>
          <a:p>
            <a:endParaRPr lang="en-US"/>
          </a:p>
        </p:txBody>
      </p:sp>
      <p:sp>
        <p:nvSpPr>
          <p:cNvPr id="23" name="Text 21"/>
          <p:cNvSpPr/>
          <p:nvPr/>
        </p:nvSpPr>
        <p:spPr>
          <a:xfrm>
            <a:off x="6236208" y="2304288"/>
            <a:ext cx="2487168" cy="2542032"/>
          </a:xfrm>
          <a:prstGeom prst="rect">
            <a:avLst/>
          </a:prstGeom>
          <a:noFill/>
          <a:ln/>
        </p:spPr>
        <p:txBody>
          <a:bodyPr wrap="square" lIns="0" tIns="0" rIns="0" bIns="0" rtlCol="0" anchor="t"/>
          <a:lstStyle/>
          <a:p>
            <a:pPr marL="0" indent="0">
              <a:buNone/>
            </a:pPr>
            <a:r>
              <a:rPr lang="en-US" sz="900" dirty="0">
                <a:solidFill>
                  <a:srgbClr val="1A2F6A"/>
                </a:solidFill>
              </a:rPr>
              <a:t>A newly incorporated research company orders a large quantity of night-vision image intensifier tubes — USML Category XII items — claiming university research use. They decline to name the institution.</a:t>
            </a:r>
            <a:endParaRPr lang="en-US" sz="900" dirty="0"/>
          </a:p>
          <a:p>
            <a:pPr marL="0" indent="0">
              <a:buNone/>
            </a:pPr>
            <a:endParaRPr lang="en-US" sz="900" dirty="0"/>
          </a:p>
          <a:p>
            <a:pPr marL="0" indent="0">
              <a:buNone/>
            </a:pPr>
            <a:r>
              <a:rPr lang="en-US" sz="900" dirty="0">
                <a:solidFill>
                  <a:srgbClr val="1A2F6A"/>
                </a:solidFill>
              </a:rPr>
              <a:t>Red flags: ITAR-controlled items. Refuses to identify end-user. Quantity inconsistent with stated research use.</a:t>
            </a:r>
            <a:endParaRPr lang="en-US" sz="900" dirty="0"/>
          </a:p>
        </p:txBody>
      </p:sp>
      <p:sp>
        <p:nvSpPr>
          <p:cNvPr id="24" name="Shape 22"/>
          <p:cNvSpPr/>
          <p:nvPr/>
        </p:nvSpPr>
        <p:spPr>
          <a:xfrm>
            <a:off x="365760" y="4754880"/>
            <a:ext cx="8412480" cy="228600"/>
          </a:xfrm>
          <a:prstGeom prst="rect">
            <a:avLst/>
          </a:prstGeom>
          <a:solidFill>
            <a:srgbClr val="FFF8EC"/>
          </a:solidFill>
          <a:ln w="12700">
            <a:solidFill>
              <a:srgbClr val="FFE0A0"/>
            </a:solidFill>
            <a:prstDash val="solid"/>
          </a:ln>
        </p:spPr>
        <p:txBody>
          <a:bodyPr/>
          <a:lstStyle/>
          <a:p>
            <a:endParaRPr lang="en-US"/>
          </a:p>
        </p:txBody>
      </p:sp>
      <p:sp>
        <p:nvSpPr>
          <p:cNvPr id="25" name="Text 23"/>
          <p:cNvSpPr/>
          <p:nvPr/>
        </p:nvSpPr>
        <p:spPr>
          <a:xfrm>
            <a:off x="457200" y="4773168"/>
            <a:ext cx="8229600" cy="201168"/>
          </a:xfrm>
          <a:prstGeom prst="rect">
            <a:avLst/>
          </a:prstGeom>
          <a:noFill/>
          <a:ln/>
        </p:spPr>
        <p:txBody>
          <a:bodyPr wrap="square" lIns="0" tIns="0" rIns="0" bIns="0" rtlCol="0" anchor="ctr"/>
          <a:lstStyle/>
          <a:p>
            <a:pPr marL="0" indent="0">
              <a:buNone/>
            </a:pPr>
            <a:r>
              <a:rPr lang="en-US" sz="850" b="1" dirty="0">
                <a:solidFill>
                  <a:srgbClr val="BF6000"/>
                </a:solidFill>
              </a:rPr>
              <a:t>In all three cases: the order should have been flagged, a Hold Order issued, and Export Compliance notified before any further action.</a:t>
            </a:r>
            <a:endParaRPr lang="en-US" sz="850" dirty="0"/>
          </a:p>
        </p:txBody>
      </p:sp>
      <p:sp>
        <p:nvSpPr>
          <p:cNvPr id="26" name="Text 24"/>
          <p:cNvSpPr/>
          <p:nvPr/>
        </p:nvSpPr>
        <p:spPr>
          <a:xfrm>
            <a:off x="8321040" y="4846320"/>
            <a:ext cx="640080" cy="201168"/>
          </a:xfrm>
          <a:prstGeom prst="rect">
            <a:avLst/>
          </a:prstGeom>
          <a:noFill/>
          <a:ln/>
        </p:spPr>
        <p:txBody>
          <a:bodyPr wrap="square" rtlCol="0" anchor="ctr"/>
          <a:lstStyle/>
          <a:p>
            <a:pPr marL="0" indent="0" algn="r">
              <a:buNone/>
            </a:pPr>
            <a:r>
              <a:rPr lang="en-US" sz="800" dirty="0">
                <a:solidFill>
                  <a:srgbClr val="AAAAAA"/>
                </a:solidFill>
              </a:rPr>
              <a:t>14 / 21</a:t>
            </a:r>
            <a:endParaRPr lang="en-US" sz="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8EC"/>
        </a:solidFill>
        <a:effectLst/>
      </p:bgPr>
    </p:bg>
    <p:spTree>
      <p:nvGrpSpPr>
        <p:cNvPr id="1" name=""/>
        <p:cNvGrpSpPr/>
        <p:nvPr/>
      </p:nvGrpSpPr>
      <p:grpSpPr>
        <a:xfrm>
          <a:off x="0" y="0"/>
          <a:ext cx="0" cy="0"/>
          <a:chOff x="0" y="0"/>
          <a:chExt cx="0" cy="0"/>
        </a:xfrm>
      </p:grpSpPr>
      <p:sp>
        <p:nvSpPr>
          <p:cNvPr id="2" name="Shape 0"/>
          <p:cNvSpPr/>
          <p:nvPr/>
        </p:nvSpPr>
        <p:spPr>
          <a:xfrm>
            <a:off x="457200" y="164592"/>
            <a:ext cx="2926080" cy="292608"/>
          </a:xfrm>
          <a:prstGeom prst="roundRect">
            <a:avLst>
              <a:gd name="adj" fmla="val 31250"/>
            </a:avLst>
          </a:prstGeom>
          <a:solidFill>
            <a:srgbClr val="BF6000"/>
          </a:solidFill>
          <a:ln w="12700">
            <a:solidFill>
              <a:srgbClr val="BF6000"/>
            </a:solidFill>
            <a:prstDash val="solid"/>
          </a:ln>
        </p:spPr>
        <p:txBody>
          <a:bodyPr/>
          <a:lstStyle/>
          <a:p>
            <a:endParaRPr lang="en-US"/>
          </a:p>
        </p:txBody>
      </p:sp>
      <p:sp>
        <p:nvSpPr>
          <p:cNvPr id="3" name="Text 1"/>
          <p:cNvSpPr/>
          <p:nvPr/>
        </p:nvSpPr>
        <p:spPr>
          <a:xfrm>
            <a:off x="457200" y="164592"/>
            <a:ext cx="2926080" cy="292608"/>
          </a:xfrm>
          <a:prstGeom prst="rect">
            <a:avLst/>
          </a:prstGeom>
          <a:noFill/>
          <a:ln/>
        </p:spPr>
        <p:txBody>
          <a:bodyPr wrap="square" lIns="0" tIns="0" rIns="0" bIns="0" rtlCol="0" anchor="ctr"/>
          <a:lstStyle/>
          <a:p>
            <a:pPr marL="0" indent="0" algn="ctr">
              <a:buNone/>
            </a:pPr>
            <a:r>
              <a:rPr lang="en-US" sz="900" b="1" dirty="0">
                <a:solidFill>
                  <a:srgbClr val="FFFFFF"/>
                </a:solidFill>
              </a:rPr>
              <a:t>SECTION 3 — RESTRICTED PARTIES &amp; RED FLAGS</a:t>
            </a:r>
            <a:endParaRPr lang="en-US" sz="900" dirty="0"/>
          </a:p>
        </p:txBody>
      </p:sp>
      <p:sp>
        <p:nvSpPr>
          <p:cNvPr id="4" name="Text 2"/>
          <p:cNvSpPr/>
          <p:nvPr/>
        </p:nvSpPr>
        <p:spPr>
          <a:xfrm>
            <a:off x="457200" y="502920"/>
            <a:ext cx="8229600" cy="502920"/>
          </a:xfrm>
          <a:prstGeom prst="rect">
            <a:avLst/>
          </a:prstGeom>
          <a:noFill/>
          <a:ln/>
        </p:spPr>
        <p:txBody>
          <a:bodyPr wrap="square" lIns="0" tIns="0" rIns="0" bIns="0" rtlCol="0" anchor="ctr"/>
          <a:lstStyle/>
          <a:p>
            <a:pPr marL="0" indent="0">
              <a:buNone/>
            </a:pPr>
            <a:r>
              <a:rPr lang="en-US" sz="2800" b="1" dirty="0">
                <a:solidFill>
                  <a:srgbClr val="1A2F6A"/>
                </a:solidFill>
              </a:rPr>
              <a:t>If You See a Red Flag — STOP</a:t>
            </a:r>
            <a:endParaRPr lang="en-US" sz="2800" dirty="0"/>
          </a:p>
        </p:txBody>
      </p:sp>
      <p:sp>
        <p:nvSpPr>
          <p:cNvPr id="5" name="Shape 3"/>
          <p:cNvSpPr/>
          <p:nvPr/>
        </p:nvSpPr>
        <p:spPr>
          <a:xfrm>
            <a:off x="457200" y="1097280"/>
            <a:ext cx="1645920" cy="1645920"/>
          </a:xfrm>
          <a:prstGeom prst="ellipse">
            <a:avLst/>
          </a:prstGeom>
          <a:solidFill>
            <a:srgbClr val="C00000"/>
          </a:solidFill>
          <a:ln w="12700">
            <a:solidFill>
              <a:srgbClr val="C00000"/>
            </a:solidFill>
            <a:prstDash val="solid"/>
          </a:ln>
        </p:spPr>
        <p:txBody>
          <a:bodyPr/>
          <a:lstStyle/>
          <a:p>
            <a:endParaRPr lang="en-US"/>
          </a:p>
        </p:txBody>
      </p:sp>
      <p:pic>
        <p:nvPicPr>
          <p:cNvPr id="6" name="Image 0" descr="preencoded.png"/>
          <p:cNvPicPr>
            <a:picLocks noChangeAspect="1"/>
          </p:cNvPicPr>
          <p:nvPr/>
        </p:nvPicPr>
        <p:blipFill>
          <a:blip r:embed="rId3"/>
          <a:stretch>
            <a:fillRect/>
          </a:stretch>
        </p:blipFill>
        <p:spPr>
          <a:xfrm>
            <a:off x="685800" y="1234440"/>
            <a:ext cx="1188720" cy="1188720"/>
          </a:xfrm>
          <a:prstGeom prst="rect">
            <a:avLst/>
          </a:prstGeom>
        </p:spPr>
      </p:pic>
      <p:sp>
        <p:nvSpPr>
          <p:cNvPr id="7" name="Shape 4"/>
          <p:cNvSpPr/>
          <p:nvPr/>
        </p:nvSpPr>
        <p:spPr>
          <a:xfrm>
            <a:off x="2423160" y="1078992"/>
            <a:ext cx="6400800" cy="841248"/>
          </a:xfrm>
          <a:prstGeom prst="rect">
            <a:avLst/>
          </a:prstGeom>
          <a:solidFill>
            <a:srgbClr val="FFFFFF"/>
          </a:solidFill>
          <a:ln w="12700">
            <a:solidFill>
              <a:srgbClr val="E0E6F0"/>
            </a:solidFill>
            <a:prstDash val="solid"/>
          </a:ln>
          <a:effectLst>
            <a:outerShdw blurRad="50800" dist="25400" dir="8100000" algn="bl" rotWithShape="0">
              <a:srgbClr val="000000">
                <a:alpha val="6000"/>
              </a:srgbClr>
            </a:outerShdw>
          </a:effectLst>
        </p:spPr>
        <p:txBody>
          <a:bodyPr/>
          <a:lstStyle/>
          <a:p>
            <a:endParaRPr lang="en-US"/>
          </a:p>
        </p:txBody>
      </p:sp>
      <p:sp>
        <p:nvSpPr>
          <p:cNvPr id="8" name="Shape 5"/>
          <p:cNvSpPr/>
          <p:nvPr/>
        </p:nvSpPr>
        <p:spPr>
          <a:xfrm>
            <a:off x="2423160" y="1078992"/>
            <a:ext cx="347472" cy="841248"/>
          </a:xfrm>
          <a:prstGeom prst="rect">
            <a:avLst/>
          </a:prstGeom>
          <a:solidFill>
            <a:srgbClr val="BF6000"/>
          </a:solidFill>
          <a:ln w="12700">
            <a:solidFill>
              <a:srgbClr val="BF6000"/>
            </a:solidFill>
            <a:prstDash val="solid"/>
          </a:ln>
        </p:spPr>
        <p:txBody>
          <a:bodyPr/>
          <a:lstStyle/>
          <a:p>
            <a:endParaRPr lang="en-US"/>
          </a:p>
        </p:txBody>
      </p:sp>
      <p:sp>
        <p:nvSpPr>
          <p:cNvPr id="9" name="Text 6"/>
          <p:cNvSpPr/>
          <p:nvPr/>
        </p:nvSpPr>
        <p:spPr>
          <a:xfrm>
            <a:off x="2423160" y="1078992"/>
            <a:ext cx="347472" cy="841248"/>
          </a:xfrm>
          <a:prstGeom prst="rect">
            <a:avLst/>
          </a:prstGeom>
          <a:noFill/>
          <a:ln/>
        </p:spPr>
        <p:txBody>
          <a:bodyPr wrap="square" lIns="0" tIns="0" rIns="0" bIns="0" rtlCol="0" anchor="ctr"/>
          <a:lstStyle/>
          <a:p>
            <a:pPr marL="0" indent="0" algn="ctr">
              <a:buNone/>
            </a:pPr>
            <a:r>
              <a:rPr lang="en-US" sz="1800" b="1" dirty="0">
                <a:solidFill>
                  <a:srgbClr val="FFFFFF"/>
                </a:solidFill>
              </a:rPr>
              <a:t>1</a:t>
            </a:r>
            <a:endParaRPr lang="en-US" sz="1800" dirty="0"/>
          </a:p>
        </p:txBody>
      </p:sp>
      <p:sp>
        <p:nvSpPr>
          <p:cNvPr id="10" name="Text 7"/>
          <p:cNvSpPr/>
          <p:nvPr/>
        </p:nvSpPr>
        <p:spPr>
          <a:xfrm>
            <a:off x="2852928" y="1170432"/>
            <a:ext cx="5760720" cy="274320"/>
          </a:xfrm>
          <a:prstGeom prst="rect">
            <a:avLst/>
          </a:prstGeom>
          <a:noFill/>
          <a:ln/>
        </p:spPr>
        <p:txBody>
          <a:bodyPr wrap="square" lIns="0" tIns="0" rIns="0" bIns="0" rtlCol="0" anchor="ctr"/>
          <a:lstStyle/>
          <a:p>
            <a:pPr marL="0" indent="0">
              <a:buNone/>
            </a:pPr>
            <a:r>
              <a:rPr lang="en-US" sz="1100" b="1" dirty="0">
                <a:solidFill>
                  <a:srgbClr val="1A2F6A"/>
                </a:solidFill>
              </a:rPr>
              <a:t>DO NOT proceed</a:t>
            </a:r>
            <a:endParaRPr lang="en-US" sz="1100" dirty="0"/>
          </a:p>
        </p:txBody>
      </p:sp>
      <p:sp>
        <p:nvSpPr>
          <p:cNvPr id="11" name="Text 8"/>
          <p:cNvSpPr/>
          <p:nvPr/>
        </p:nvSpPr>
        <p:spPr>
          <a:xfrm>
            <a:off x="2852928" y="1463040"/>
            <a:ext cx="5760720" cy="411480"/>
          </a:xfrm>
          <a:prstGeom prst="rect">
            <a:avLst/>
          </a:prstGeom>
          <a:noFill/>
          <a:ln/>
        </p:spPr>
        <p:txBody>
          <a:bodyPr wrap="square" lIns="0" tIns="0" rIns="0" bIns="0" rtlCol="0" anchor="ctr"/>
          <a:lstStyle/>
          <a:p>
            <a:pPr marL="0" indent="0">
              <a:buNone/>
            </a:pPr>
            <a:r>
              <a:rPr lang="en-US" sz="1000" dirty="0">
                <a:solidFill>
                  <a:srgbClr val="5A6A8A"/>
                </a:solidFill>
              </a:rPr>
              <a:t>Do not complete the transaction, ship goods, transfer technical data, or process payment until the concern is cleared.</a:t>
            </a:r>
            <a:endParaRPr lang="en-US" sz="1000" dirty="0"/>
          </a:p>
        </p:txBody>
      </p:sp>
      <p:sp>
        <p:nvSpPr>
          <p:cNvPr id="12" name="Shape 9"/>
          <p:cNvSpPr/>
          <p:nvPr/>
        </p:nvSpPr>
        <p:spPr>
          <a:xfrm>
            <a:off x="2423160" y="2039112"/>
            <a:ext cx="6400800" cy="841248"/>
          </a:xfrm>
          <a:prstGeom prst="rect">
            <a:avLst/>
          </a:prstGeom>
          <a:solidFill>
            <a:srgbClr val="FFFFFF"/>
          </a:solidFill>
          <a:ln w="12700">
            <a:solidFill>
              <a:srgbClr val="E0E6F0"/>
            </a:solidFill>
            <a:prstDash val="solid"/>
          </a:ln>
          <a:effectLst>
            <a:outerShdw blurRad="50800" dist="25400" dir="8100000" algn="bl" rotWithShape="0">
              <a:srgbClr val="000000">
                <a:alpha val="6000"/>
              </a:srgbClr>
            </a:outerShdw>
          </a:effectLst>
        </p:spPr>
        <p:txBody>
          <a:bodyPr/>
          <a:lstStyle/>
          <a:p>
            <a:endParaRPr lang="en-US"/>
          </a:p>
        </p:txBody>
      </p:sp>
      <p:sp>
        <p:nvSpPr>
          <p:cNvPr id="13" name="Shape 10"/>
          <p:cNvSpPr/>
          <p:nvPr/>
        </p:nvSpPr>
        <p:spPr>
          <a:xfrm>
            <a:off x="2423160" y="2039112"/>
            <a:ext cx="347472" cy="841248"/>
          </a:xfrm>
          <a:prstGeom prst="rect">
            <a:avLst/>
          </a:prstGeom>
          <a:solidFill>
            <a:srgbClr val="BF6000"/>
          </a:solidFill>
          <a:ln w="12700">
            <a:solidFill>
              <a:srgbClr val="BF6000"/>
            </a:solidFill>
            <a:prstDash val="solid"/>
          </a:ln>
        </p:spPr>
        <p:txBody>
          <a:bodyPr/>
          <a:lstStyle/>
          <a:p>
            <a:endParaRPr lang="en-US"/>
          </a:p>
        </p:txBody>
      </p:sp>
      <p:sp>
        <p:nvSpPr>
          <p:cNvPr id="14" name="Text 11"/>
          <p:cNvSpPr/>
          <p:nvPr/>
        </p:nvSpPr>
        <p:spPr>
          <a:xfrm>
            <a:off x="2423160" y="2039112"/>
            <a:ext cx="347472" cy="841248"/>
          </a:xfrm>
          <a:prstGeom prst="rect">
            <a:avLst/>
          </a:prstGeom>
          <a:noFill/>
          <a:ln/>
        </p:spPr>
        <p:txBody>
          <a:bodyPr wrap="square" lIns="0" tIns="0" rIns="0" bIns="0" rtlCol="0" anchor="ctr"/>
          <a:lstStyle/>
          <a:p>
            <a:pPr marL="0" indent="0" algn="ctr">
              <a:buNone/>
            </a:pPr>
            <a:r>
              <a:rPr lang="en-US" sz="1800" b="1" dirty="0">
                <a:solidFill>
                  <a:srgbClr val="FFFFFF"/>
                </a:solidFill>
              </a:rPr>
              <a:t>2</a:t>
            </a:r>
            <a:endParaRPr lang="en-US" sz="1800" dirty="0"/>
          </a:p>
        </p:txBody>
      </p:sp>
      <p:sp>
        <p:nvSpPr>
          <p:cNvPr id="15" name="Text 12"/>
          <p:cNvSpPr/>
          <p:nvPr/>
        </p:nvSpPr>
        <p:spPr>
          <a:xfrm>
            <a:off x="2852928" y="2130552"/>
            <a:ext cx="5760720" cy="274320"/>
          </a:xfrm>
          <a:prstGeom prst="rect">
            <a:avLst/>
          </a:prstGeom>
          <a:noFill/>
          <a:ln/>
        </p:spPr>
        <p:txBody>
          <a:bodyPr wrap="square" lIns="0" tIns="0" rIns="0" bIns="0" rtlCol="0" anchor="ctr"/>
          <a:lstStyle/>
          <a:p>
            <a:pPr marL="0" indent="0">
              <a:buNone/>
            </a:pPr>
            <a:r>
              <a:rPr lang="en-US" sz="1100" b="1" dirty="0">
                <a:solidFill>
                  <a:srgbClr val="1A2F6A"/>
                </a:solidFill>
              </a:rPr>
              <a:t>DO NOT tell the customer</a:t>
            </a:r>
            <a:endParaRPr lang="en-US" sz="1100" dirty="0"/>
          </a:p>
        </p:txBody>
      </p:sp>
      <p:sp>
        <p:nvSpPr>
          <p:cNvPr id="16" name="Text 13"/>
          <p:cNvSpPr/>
          <p:nvPr/>
        </p:nvSpPr>
        <p:spPr>
          <a:xfrm>
            <a:off x="2852928" y="2423160"/>
            <a:ext cx="5760720" cy="411480"/>
          </a:xfrm>
          <a:prstGeom prst="rect">
            <a:avLst/>
          </a:prstGeom>
          <a:noFill/>
          <a:ln/>
        </p:spPr>
        <p:txBody>
          <a:bodyPr wrap="square" lIns="0" tIns="0" rIns="0" bIns="0" rtlCol="0" anchor="ctr"/>
          <a:lstStyle/>
          <a:p>
            <a:pPr marL="0" indent="0">
              <a:buNone/>
            </a:pPr>
            <a:r>
              <a:rPr lang="en-US" sz="1000" dirty="0">
                <a:solidFill>
                  <a:srgbClr val="5A6A8A"/>
                </a:solidFill>
              </a:rPr>
              <a:t>Do not inform the customer that they are being screened or that a hold has been placed. Contact compliance first.</a:t>
            </a:r>
            <a:endParaRPr lang="en-US" sz="1000" dirty="0"/>
          </a:p>
        </p:txBody>
      </p:sp>
      <p:sp>
        <p:nvSpPr>
          <p:cNvPr id="17" name="Shape 14"/>
          <p:cNvSpPr/>
          <p:nvPr/>
        </p:nvSpPr>
        <p:spPr>
          <a:xfrm>
            <a:off x="2423160" y="2999232"/>
            <a:ext cx="6400800" cy="841248"/>
          </a:xfrm>
          <a:prstGeom prst="rect">
            <a:avLst/>
          </a:prstGeom>
          <a:solidFill>
            <a:srgbClr val="FFFFFF"/>
          </a:solidFill>
          <a:ln w="12700">
            <a:solidFill>
              <a:srgbClr val="E0E6F0"/>
            </a:solidFill>
            <a:prstDash val="solid"/>
          </a:ln>
          <a:effectLst>
            <a:outerShdw blurRad="50800" dist="25400" dir="8100000" algn="bl" rotWithShape="0">
              <a:srgbClr val="000000">
                <a:alpha val="6000"/>
              </a:srgbClr>
            </a:outerShdw>
          </a:effectLst>
        </p:spPr>
        <p:txBody>
          <a:bodyPr/>
          <a:lstStyle/>
          <a:p>
            <a:endParaRPr lang="en-US"/>
          </a:p>
        </p:txBody>
      </p:sp>
      <p:sp>
        <p:nvSpPr>
          <p:cNvPr id="18" name="Shape 15"/>
          <p:cNvSpPr/>
          <p:nvPr/>
        </p:nvSpPr>
        <p:spPr>
          <a:xfrm>
            <a:off x="2423160" y="2999232"/>
            <a:ext cx="347472" cy="841248"/>
          </a:xfrm>
          <a:prstGeom prst="rect">
            <a:avLst/>
          </a:prstGeom>
          <a:solidFill>
            <a:srgbClr val="BF6000"/>
          </a:solidFill>
          <a:ln w="12700">
            <a:solidFill>
              <a:srgbClr val="BF6000"/>
            </a:solidFill>
            <a:prstDash val="solid"/>
          </a:ln>
        </p:spPr>
        <p:txBody>
          <a:bodyPr/>
          <a:lstStyle/>
          <a:p>
            <a:endParaRPr lang="en-US"/>
          </a:p>
        </p:txBody>
      </p:sp>
      <p:sp>
        <p:nvSpPr>
          <p:cNvPr id="19" name="Text 16"/>
          <p:cNvSpPr/>
          <p:nvPr/>
        </p:nvSpPr>
        <p:spPr>
          <a:xfrm>
            <a:off x="2423160" y="2999232"/>
            <a:ext cx="347472" cy="841248"/>
          </a:xfrm>
          <a:prstGeom prst="rect">
            <a:avLst/>
          </a:prstGeom>
          <a:noFill/>
          <a:ln/>
        </p:spPr>
        <p:txBody>
          <a:bodyPr wrap="square" lIns="0" tIns="0" rIns="0" bIns="0" rtlCol="0" anchor="ctr"/>
          <a:lstStyle/>
          <a:p>
            <a:pPr marL="0" indent="0" algn="ctr">
              <a:buNone/>
            </a:pPr>
            <a:r>
              <a:rPr lang="en-US" sz="1800" b="1" dirty="0">
                <a:solidFill>
                  <a:srgbClr val="FFFFFF"/>
                </a:solidFill>
              </a:rPr>
              <a:t>3</a:t>
            </a:r>
            <a:endParaRPr lang="en-US" sz="1800" dirty="0"/>
          </a:p>
        </p:txBody>
      </p:sp>
      <p:sp>
        <p:nvSpPr>
          <p:cNvPr id="20" name="Text 17"/>
          <p:cNvSpPr/>
          <p:nvPr/>
        </p:nvSpPr>
        <p:spPr>
          <a:xfrm>
            <a:off x="2852928" y="3090672"/>
            <a:ext cx="5760720" cy="274320"/>
          </a:xfrm>
          <a:prstGeom prst="rect">
            <a:avLst/>
          </a:prstGeom>
          <a:noFill/>
          <a:ln/>
        </p:spPr>
        <p:txBody>
          <a:bodyPr wrap="square" lIns="0" tIns="0" rIns="0" bIns="0" rtlCol="0" anchor="ctr"/>
          <a:lstStyle/>
          <a:p>
            <a:pPr marL="0" indent="0">
              <a:buNone/>
            </a:pPr>
            <a:r>
              <a:rPr lang="en-US" sz="1100" b="1" dirty="0">
                <a:solidFill>
                  <a:srgbClr val="1A2F6A"/>
                </a:solidFill>
              </a:rPr>
              <a:t>Document</a:t>
            </a:r>
            <a:endParaRPr lang="en-US" sz="1100" dirty="0"/>
          </a:p>
        </p:txBody>
      </p:sp>
      <p:sp>
        <p:nvSpPr>
          <p:cNvPr id="21" name="Text 18"/>
          <p:cNvSpPr/>
          <p:nvPr/>
        </p:nvSpPr>
        <p:spPr>
          <a:xfrm>
            <a:off x="2852928" y="3383280"/>
            <a:ext cx="5760720" cy="411480"/>
          </a:xfrm>
          <a:prstGeom prst="rect">
            <a:avLst/>
          </a:prstGeom>
          <a:noFill/>
          <a:ln/>
        </p:spPr>
        <p:txBody>
          <a:bodyPr wrap="square" lIns="0" tIns="0" rIns="0" bIns="0" rtlCol="0" anchor="ctr"/>
          <a:lstStyle/>
          <a:p>
            <a:pPr marL="0" indent="0">
              <a:buNone/>
            </a:pPr>
            <a:r>
              <a:rPr lang="en-US" sz="1000" dirty="0">
                <a:solidFill>
                  <a:srgbClr val="5A6A8A"/>
                </a:solidFill>
              </a:rPr>
              <a:t>Write down what raised the red flag — the specific concern, the date, what was said or observed.</a:t>
            </a:r>
            <a:endParaRPr lang="en-US" sz="1000" dirty="0"/>
          </a:p>
        </p:txBody>
      </p:sp>
      <p:sp>
        <p:nvSpPr>
          <p:cNvPr id="22" name="Shape 19"/>
          <p:cNvSpPr/>
          <p:nvPr/>
        </p:nvSpPr>
        <p:spPr>
          <a:xfrm>
            <a:off x="2423160" y="3959352"/>
            <a:ext cx="6400800" cy="841248"/>
          </a:xfrm>
          <a:prstGeom prst="rect">
            <a:avLst/>
          </a:prstGeom>
          <a:solidFill>
            <a:srgbClr val="FFFFFF"/>
          </a:solidFill>
          <a:ln w="12700">
            <a:solidFill>
              <a:srgbClr val="E0E6F0"/>
            </a:solidFill>
            <a:prstDash val="solid"/>
          </a:ln>
          <a:effectLst>
            <a:outerShdw blurRad="50800" dist="25400" dir="8100000" algn="bl" rotWithShape="0">
              <a:srgbClr val="000000">
                <a:alpha val="6000"/>
              </a:srgbClr>
            </a:outerShdw>
          </a:effectLst>
        </p:spPr>
        <p:txBody>
          <a:bodyPr/>
          <a:lstStyle/>
          <a:p>
            <a:endParaRPr lang="en-US"/>
          </a:p>
        </p:txBody>
      </p:sp>
      <p:sp>
        <p:nvSpPr>
          <p:cNvPr id="23" name="Shape 20"/>
          <p:cNvSpPr/>
          <p:nvPr/>
        </p:nvSpPr>
        <p:spPr>
          <a:xfrm>
            <a:off x="2423160" y="3959352"/>
            <a:ext cx="347472" cy="841248"/>
          </a:xfrm>
          <a:prstGeom prst="rect">
            <a:avLst/>
          </a:prstGeom>
          <a:solidFill>
            <a:srgbClr val="BF6000"/>
          </a:solidFill>
          <a:ln w="12700">
            <a:solidFill>
              <a:srgbClr val="BF6000"/>
            </a:solidFill>
            <a:prstDash val="solid"/>
          </a:ln>
        </p:spPr>
        <p:txBody>
          <a:bodyPr/>
          <a:lstStyle/>
          <a:p>
            <a:endParaRPr lang="en-US"/>
          </a:p>
        </p:txBody>
      </p:sp>
      <p:sp>
        <p:nvSpPr>
          <p:cNvPr id="24" name="Text 21"/>
          <p:cNvSpPr/>
          <p:nvPr/>
        </p:nvSpPr>
        <p:spPr>
          <a:xfrm>
            <a:off x="2423160" y="3959352"/>
            <a:ext cx="347472" cy="841248"/>
          </a:xfrm>
          <a:prstGeom prst="rect">
            <a:avLst/>
          </a:prstGeom>
          <a:noFill/>
          <a:ln/>
        </p:spPr>
        <p:txBody>
          <a:bodyPr wrap="square" lIns="0" tIns="0" rIns="0" bIns="0" rtlCol="0" anchor="ctr"/>
          <a:lstStyle/>
          <a:p>
            <a:pPr marL="0" indent="0" algn="ctr">
              <a:buNone/>
            </a:pPr>
            <a:r>
              <a:rPr lang="en-US" sz="1800" b="1" dirty="0">
                <a:solidFill>
                  <a:srgbClr val="FFFFFF"/>
                </a:solidFill>
              </a:rPr>
              <a:t>4</a:t>
            </a:r>
            <a:endParaRPr lang="en-US" sz="1800" dirty="0"/>
          </a:p>
        </p:txBody>
      </p:sp>
      <p:sp>
        <p:nvSpPr>
          <p:cNvPr id="25" name="Text 22"/>
          <p:cNvSpPr/>
          <p:nvPr/>
        </p:nvSpPr>
        <p:spPr>
          <a:xfrm>
            <a:off x="2852928" y="4050792"/>
            <a:ext cx="5760720" cy="274320"/>
          </a:xfrm>
          <a:prstGeom prst="rect">
            <a:avLst/>
          </a:prstGeom>
          <a:noFill/>
          <a:ln/>
        </p:spPr>
        <p:txBody>
          <a:bodyPr wrap="square" lIns="0" tIns="0" rIns="0" bIns="0" rtlCol="0" anchor="ctr"/>
          <a:lstStyle/>
          <a:p>
            <a:pPr marL="0" indent="0">
              <a:buNone/>
            </a:pPr>
            <a:r>
              <a:rPr lang="en-US" sz="1100" b="1" dirty="0">
                <a:solidFill>
                  <a:srgbClr val="1A2F6A"/>
                </a:solidFill>
              </a:rPr>
              <a:t>Contact Compliance</a:t>
            </a:r>
            <a:endParaRPr lang="en-US" sz="1100" dirty="0"/>
          </a:p>
        </p:txBody>
      </p:sp>
      <p:sp>
        <p:nvSpPr>
          <p:cNvPr id="26" name="Text 23"/>
          <p:cNvSpPr/>
          <p:nvPr/>
        </p:nvSpPr>
        <p:spPr>
          <a:xfrm>
            <a:off x="2852928" y="4343400"/>
            <a:ext cx="5760720" cy="411480"/>
          </a:xfrm>
          <a:prstGeom prst="rect">
            <a:avLst/>
          </a:prstGeom>
          <a:noFill/>
          <a:ln/>
        </p:spPr>
        <p:txBody>
          <a:bodyPr wrap="square" lIns="0" tIns="0" rIns="0" bIns="0" rtlCol="0" anchor="ctr"/>
          <a:lstStyle/>
          <a:p>
            <a:pPr marL="0" indent="0">
              <a:buNone/>
            </a:pPr>
            <a:r>
              <a:rPr lang="en-US" sz="1000" dirty="0">
                <a:solidFill>
                  <a:srgbClr val="5A6A8A"/>
                </a:solidFill>
              </a:rPr>
              <a:t>Report to the Export Compliance Officer immediately. They will assess the situation and determine next steps.</a:t>
            </a:r>
            <a:endParaRPr lang="en-US" sz="1000" dirty="0"/>
          </a:p>
        </p:txBody>
      </p:sp>
      <p:sp>
        <p:nvSpPr>
          <p:cNvPr id="27" name="Text 24"/>
          <p:cNvSpPr/>
          <p:nvPr/>
        </p:nvSpPr>
        <p:spPr>
          <a:xfrm>
            <a:off x="8321040" y="4846320"/>
            <a:ext cx="640080" cy="201168"/>
          </a:xfrm>
          <a:prstGeom prst="rect">
            <a:avLst/>
          </a:prstGeom>
          <a:noFill/>
          <a:ln/>
        </p:spPr>
        <p:txBody>
          <a:bodyPr wrap="square" rtlCol="0" anchor="ctr"/>
          <a:lstStyle/>
          <a:p>
            <a:pPr marL="0" indent="0" algn="r">
              <a:buNone/>
            </a:pPr>
            <a:r>
              <a:rPr lang="en-US" sz="800" dirty="0">
                <a:solidFill>
                  <a:srgbClr val="AAAAAA"/>
                </a:solidFill>
              </a:rPr>
              <a:t>14 / 21</a:t>
            </a:r>
            <a:endParaRPr lang="en-US" sz="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0D1E45"/>
        </a:solidFill>
        <a:effectLst/>
      </p:bgPr>
    </p:bg>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3474720" y="640080"/>
            <a:ext cx="2194560" cy="2194560"/>
          </a:xfrm>
          <a:prstGeom prst="rect">
            <a:avLst/>
          </a:prstGeom>
        </p:spPr>
      </p:pic>
      <p:sp>
        <p:nvSpPr>
          <p:cNvPr id="3" name="Text 0"/>
          <p:cNvSpPr/>
          <p:nvPr/>
        </p:nvSpPr>
        <p:spPr>
          <a:xfrm>
            <a:off x="914400" y="3063240"/>
            <a:ext cx="7315200" cy="365760"/>
          </a:xfrm>
          <a:prstGeom prst="rect">
            <a:avLst/>
          </a:prstGeom>
          <a:noFill/>
          <a:ln/>
        </p:spPr>
        <p:txBody>
          <a:bodyPr wrap="square" lIns="0" tIns="0" rIns="0" bIns="0" rtlCol="0" anchor="ctr"/>
          <a:lstStyle/>
          <a:p>
            <a:pPr marL="0" indent="0" algn="ctr">
              <a:buNone/>
            </a:pPr>
            <a:r>
              <a:rPr lang="en-US" sz="1400" b="1" kern="0" spc="800" dirty="0">
                <a:solidFill>
                  <a:srgbClr val="C9A84C"/>
                </a:solidFill>
              </a:rPr>
              <a:t>SECTION 4</a:t>
            </a:r>
            <a:endParaRPr lang="en-US" sz="1400" dirty="0"/>
          </a:p>
        </p:txBody>
      </p:sp>
      <p:sp>
        <p:nvSpPr>
          <p:cNvPr id="4" name="Text 1"/>
          <p:cNvSpPr/>
          <p:nvPr/>
        </p:nvSpPr>
        <p:spPr>
          <a:xfrm>
            <a:off x="914400" y="3429000"/>
            <a:ext cx="7315200" cy="822960"/>
          </a:xfrm>
          <a:prstGeom prst="rect">
            <a:avLst/>
          </a:prstGeom>
          <a:noFill/>
          <a:ln/>
        </p:spPr>
        <p:txBody>
          <a:bodyPr wrap="square" lIns="0" tIns="0" rIns="0" bIns="0" rtlCol="0" anchor="ctr"/>
          <a:lstStyle/>
          <a:p>
            <a:pPr marL="0" indent="0" algn="ctr">
              <a:buNone/>
            </a:pPr>
            <a:r>
              <a:rPr lang="en-US" sz="4800" b="1" dirty="0">
                <a:solidFill>
                  <a:srgbClr val="FFFFFF"/>
                </a:solidFill>
              </a:rPr>
              <a:t>Your Role</a:t>
            </a:r>
            <a:endParaRPr lang="en-US" sz="4800" dirty="0"/>
          </a:p>
        </p:txBody>
      </p:sp>
      <p:sp>
        <p:nvSpPr>
          <p:cNvPr id="5" name="Text 2"/>
          <p:cNvSpPr/>
          <p:nvPr/>
        </p:nvSpPr>
        <p:spPr>
          <a:xfrm>
            <a:off x="914400" y="4251960"/>
            <a:ext cx="7315200" cy="365760"/>
          </a:xfrm>
          <a:prstGeom prst="rect">
            <a:avLst/>
          </a:prstGeom>
          <a:noFill/>
          <a:ln/>
        </p:spPr>
        <p:txBody>
          <a:bodyPr wrap="square" lIns="0" tIns="0" rIns="0" bIns="0" rtlCol="0" anchor="ctr"/>
          <a:lstStyle/>
          <a:p>
            <a:pPr marL="0" indent="0" algn="ctr">
              <a:buNone/>
            </a:pPr>
            <a:r>
              <a:rPr lang="en-US" sz="1500" i="1" dirty="0">
                <a:solidFill>
                  <a:srgbClr val="AABBDD"/>
                </a:solidFill>
              </a:rPr>
              <a:t>Compliance isn't just a shipping department problem</a:t>
            </a:r>
            <a:endParaRPr lang="en-US" sz="1500" dirty="0"/>
          </a:p>
        </p:txBody>
      </p:sp>
      <p:sp>
        <p:nvSpPr>
          <p:cNvPr id="6" name="Text 3"/>
          <p:cNvSpPr/>
          <p:nvPr/>
        </p:nvSpPr>
        <p:spPr>
          <a:xfrm>
            <a:off x="8321040" y="4846320"/>
            <a:ext cx="640080" cy="201168"/>
          </a:xfrm>
          <a:prstGeom prst="rect">
            <a:avLst/>
          </a:prstGeom>
          <a:noFill/>
          <a:ln/>
        </p:spPr>
        <p:txBody>
          <a:bodyPr wrap="square" rtlCol="0" anchor="ctr"/>
          <a:lstStyle/>
          <a:p>
            <a:pPr marL="0" indent="0" algn="r">
              <a:buNone/>
            </a:pPr>
            <a:r>
              <a:rPr lang="en-US" sz="800" dirty="0">
                <a:solidFill>
                  <a:srgbClr val="AAAAAA"/>
                </a:solidFill>
              </a:rPr>
              <a:t>16 / 21</a:t>
            </a:r>
            <a:endParaRPr lang="en-US" sz="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457200" y="164592"/>
            <a:ext cx="2926080" cy="292608"/>
          </a:xfrm>
          <a:prstGeom prst="roundRect">
            <a:avLst>
              <a:gd name="adj" fmla="val 31250"/>
            </a:avLst>
          </a:prstGeom>
          <a:solidFill>
            <a:srgbClr val="1A2F6A"/>
          </a:solidFill>
          <a:ln w="12700">
            <a:solidFill>
              <a:srgbClr val="1A2F6A"/>
            </a:solidFill>
            <a:prstDash val="solid"/>
          </a:ln>
        </p:spPr>
        <p:txBody>
          <a:bodyPr/>
          <a:lstStyle/>
          <a:p>
            <a:endParaRPr lang="en-US"/>
          </a:p>
        </p:txBody>
      </p:sp>
      <p:sp>
        <p:nvSpPr>
          <p:cNvPr id="3" name="Text 1"/>
          <p:cNvSpPr/>
          <p:nvPr/>
        </p:nvSpPr>
        <p:spPr>
          <a:xfrm>
            <a:off x="457200" y="164592"/>
            <a:ext cx="2926080" cy="292608"/>
          </a:xfrm>
          <a:prstGeom prst="rect">
            <a:avLst/>
          </a:prstGeom>
          <a:noFill/>
          <a:ln/>
        </p:spPr>
        <p:txBody>
          <a:bodyPr wrap="square" lIns="0" tIns="0" rIns="0" bIns="0" rtlCol="0" anchor="ctr"/>
          <a:lstStyle/>
          <a:p>
            <a:pPr marL="0" indent="0" algn="ctr">
              <a:buNone/>
            </a:pPr>
            <a:r>
              <a:rPr lang="en-US" sz="900" b="1" dirty="0">
                <a:solidFill>
                  <a:srgbClr val="FFFFFF"/>
                </a:solidFill>
              </a:rPr>
              <a:t>SECTION 4 — YOUR ROLE</a:t>
            </a:r>
            <a:endParaRPr lang="en-US" sz="900" dirty="0"/>
          </a:p>
        </p:txBody>
      </p:sp>
      <p:sp>
        <p:nvSpPr>
          <p:cNvPr id="4" name="Text 2"/>
          <p:cNvSpPr/>
          <p:nvPr/>
        </p:nvSpPr>
        <p:spPr>
          <a:xfrm>
            <a:off x="457200" y="502920"/>
            <a:ext cx="8229600" cy="502920"/>
          </a:xfrm>
          <a:prstGeom prst="rect">
            <a:avLst/>
          </a:prstGeom>
          <a:noFill/>
          <a:ln/>
        </p:spPr>
        <p:txBody>
          <a:bodyPr wrap="square" lIns="0" tIns="0" rIns="0" bIns="0" rtlCol="0" anchor="ctr"/>
          <a:lstStyle/>
          <a:p>
            <a:pPr marL="0" indent="0">
              <a:buNone/>
            </a:pPr>
            <a:r>
              <a:rPr lang="en-US" sz="2600" b="1" dirty="0">
                <a:solidFill>
                  <a:srgbClr val="1A2F6A"/>
                </a:solidFill>
              </a:rPr>
              <a:t>Export Compliance Touches Every Department</a:t>
            </a:r>
            <a:endParaRPr lang="en-US" sz="2600" dirty="0"/>
          </a:p>
        </p:txBody>
      </p:sp>
      <p:sp>
        <p:nvSpPr>
          <p:cNvPr id="5" name="Shape 3"/>
          <p:cNvSpPr/>
          <p:nvPr/>
        </p:nvSpPr>
        <p:spPr>
          <a:xfrm>
            <a:off x="365760" y="1143000"/>
            <a:ext cx="4023360" cy="1097280"/>
          </a:xfrm>
          <a:prstGeom prst="rect">
            <a:avLst/>
          </a:prstGeom>
          <a:solidFill>
            <a:srgbClr val="F8F9FC"/>
          </a:solidFill>
          <a:ln w="12700">
            <a:solidFill>
              <a:srgbClr val="E0E6F0"/>
            </a:solidFill>
            <a:prstDash val="solid"/>
          </a:ln>
        </p:spPr>
        <p:txBody>
          <a:bodyPr/>
          <a:lstStyle/>
          <a:p>
            <a:endParaRPr lang="en-US"/>
          </a:p>
        </p:txBody>
      </p:sp>
      <p:sp>
        <p:nvSpPr>
          <p:cNvPr id="6" name="Shape 4"/>
          <p:cNvSpPr/>
          <p:nvPr/>
        </p:nvSpPr>
        <p:spPr>
          <a:xfrm>
            <a:off x="365760" y="1143000"/>
            <a:ext cx="1005840" cy="1097280"/>
          </a:xfrm>
          <a:prstGeom prst="rect">
            <a:avLst/>
          </a:prstGeom>
          <a:solidFill>
            <a:srgbClr val="C00000"/>
          </a:solidFill>
          <a:ln w="12700">
            <a:solidFill>
              <a:srgbClr val="C00000"/>
            </a:solidFill>
            <a:prstDash val="solid"/>
          </a:ln>
        </p:spPr>
        <p:txBody>
          <a:bodyPr/>
          <a:lstStyle/>
          <a:p>
            <a:endParaRPr lang="en-US"/>
          </a:p>
        </p:txBody>
      </p:sp>
      <p:sp>
        <p:nvSpPr>
          <p:cNvPr id="7" name="Text 5"/>
          <p:cNvSpPr/>
          <p:nvPr/>
        </p:nvSpPr>
        <p:spPr>
          <a:xfrm>
            <a:off x="365760" y="1143000"/>
            <a:ext cx="1005840" cy="1097280"/>
          </a:xfrm>
          <a:prstGeom prst="rect">
            <a:avLst/>
          </a:prstGeom>
          <a:noFill/>
          <a:ln/>
        </p:spPr>
        <p:txBody>
          <a:bodyPr wrap="square" lIns="0" tIns="0" rIns="0" bIns="0" rtlCol="0" anchor="ctr"/>
          <a:lstStyle/>
          <a:p>
            <a:pPr marL="0" indent="0" algn="ctr">
              <a:buNone/>
            </a:pPr>
            <a:r>
              <a:rPr lang="en-US" sz="1000" b="1" dirty="0">
                <a:solidFill>
                  <a:srgbClr val="FFFFFF"/>
                </a:solidFill>
              </a:rPr>
              <a:t>Sales</a:t>
            </a:r>
            <a:endParaRPr lang="en-US" sz="1000" dirty="0"/>
          </a:p>
        </p:txBody>
      </p:sp>
      <p:sp>
        <p:nvSpPr>
          <p:cNvPr id="8" name="Text 6"/>
          <p:cNvSpPr/>
          <p:nvPr/>
        </p:nvSpPr>
        <p:spPr>
          <a:xfrm>
            <a:off x="1444752" y="1234440"/>
            <a:ext cx="2834640" cy="228600"/>
          </a:xfrm>
          <a:prstGeom prst="rect">
            <a:avLst/>
          </a:prstGeom>
          <a:noFill/>
          <a:ln/>
        </p:spPr>
        <p:txBody>
          <a:bodyPr wrap="square" lIns="0" tIns="0" rIns="0" bIns="0" rtlCol="0" anchor="ctr"/>
          <a:lstStyle/>
          <a:p>
            <a:pPr marL="0" indent="0">
              <a:buNone/>
            </a:pPr>
            <a:r>
              <a:rPr lang="en-US" sz="800" b="1" dirty="0">
                <a:solidFill>
                  <a:srgbClr val="C00000"/>
                </a:solidFill>
              </a:rPr>
              <a:t>If not careful:</a:t>
            </a:r>
            <a:endParaRPr lang="en-US" sz="800" dirty="0"/>
          </a:p>
        </p:txBody>
      </p:sp>
      <p:sp>
        <p:nvSpPr>
          <p:cNvPr id="9" name="Text 7"/>
          <p:cNvSpPr/>
          <p:nvPr/>
        </p:nvSpPr>
        <p:spPr>
          <a:xfrm>
            <a:off x="1444752" y="1463040"/>
            <a:ext cx="2816352" cy="713232"/>
          </a:xfrm>
          <a:prstGeom prst="rect">
            <a:avLst/>
          </a:prstGeom>
          <a:noFill/>
          <a:ln/>
        </p:spPr>
        <p:txBody>
          <a:bodyPr wrap="square" lIns="0" tIns="0" rIns="0" bIns="0" rtlCol="0" anchor="t"/>
          <a:lstStyle/>
          <a:p>
            <a:pPr marL="0" indent="0">
              <a:buNone/>
            </a:pPr>
            <a:r>
              <a:rPr lang="en-US" sz="950" dirty="0">
                <a:solidFill>
                  <a:srgbClr val="1A2F6A"/>
                </a:solidFill>
              </a:rPr>
              <a:t>Commits delivery dates or accepts orders from restricted parties without screening or compliance clearance</a:t>
            </a:r>
            <a:endParaRPr lang="en-US" sz="950" dirty="0"/>
          </a:p>
        </p:txBody>
      </p:sp>
      <p:sp>
        <p:nvSpPr>
          <p:cNvPr id="10" name="Shape 8"/>
          <p:cNvSpPr/>
          <p:nvPr/>
        </p:nvSpPr>
        <p:spPr>
          <a:xfrm>
            <a:off x="4663440" y="1143000"/>
            <a:ext cx="4023360" cy="1097280"/>
          </a:xfrm>
          <a:prstGeom prst="rect">
            <a:avLst/>
          </a:prstGeom>
          <a:solidFill>
            <a:srgbClr val="F8F9FC"/>
          </a:solidFill>
          <a:ln w="12700">
            <a:solidFill>
              <a:srgbClr val="E0E6F0"/>
            </a:solidFill>
            <a:prstDash val="solid"/>
          </a:ln>
        </p:spPr>
        <p:txBody>
          <a:bodyPr/>
          <a:lstStyle/>
          <a:p>
            <a:endParaRPr lang="en-US"/>
          </a:p>
        </p:txBody>
      </p:sp>
      <p:sp>
        <p:nvSpPr>
          <p:cNvPr id="11" name="Shape 9"/>
          <p:cNvSpPr/>
          <p:nvPr/>
        </p:nvSpPr>
        <p:spPr>
          <a:xfrm>
            <a:off x="4663440" y="1143000"/>
            <a:ext cx="1005840" cy="1097280"/>
          </a:xfrm>
          <a:prstGeom prst="rect">
            <a:avLst/>
          </a:prstGeom>
          <a:solidFill>
            <a:srgbClr val="1A2F6A"/>
          </a:solidFill>
          <a:ln w="12700">
            <a:solidFill>
              <a:srgbClr val="1A2F6A"/>
            </a:solidFill>
            <a:prstDash val="solid"/>
          </a:ln>
        </p:spPr>
        <p:txBody>
          <a:bodyPr/>
          <a:lstStyle/>
          <a:p>
            <a:endParaRPr lang="en-US"/>
          </a:p>
        </p:txBody>
      </p:sp>
      <p:sp>
        <p:nvSpPr>
          <p:cNvPr id="12" name="Text 10"/>
          <p:cNvSpPr/>
          <p:nvPr/>
        </p:nvSpPr>
        <p:spPr>
          <a:xfrm>
            <a:off x="4663440" y="1143000"/>
            <a:ext cx="1005840" cy="1097280"/>
          </a:xfrm>
          <a:prstGeom prst="rect">
            <a:avLst/>
          </a:prstGeom>
          <a:noFill/>
          <a:ln/>
        </p:spPr>
        <p:txBody>
          <a:bodyPr wrap="square" lIns="0" tIns="0" rIns="0" bIns="0" rtlCol="0" anchor="ctr"/>
          <a:lstStyle/>
          <a:p>
            <a:pPr marL="0" indent="0" algn="ctr">
              <a:buNone/>
            </a:pPr>
            <a:r>
              <a:rPr lang="en-US" sz="1000" b="1" dirty="0">
                <a:solidFill>
                  <a:srgbClr val="FFFFFF"/>
                </a:solidFill>
              </a:rPr>
              <a:t>Engineering</a:t>
            </a:r>
            <a:endParaRPr lang="en-US" sz="1000" dirty="0"/>
          </a:p>
        </p:txBody>
      </p:sp>
      <p:sp>
        <p:nvSpPr>
          <p:cNvPr id="13" name="Text 11"/>
          <p:cNvSpPr/>
          <p:nvPr/>
        </p:nvSpPr>
        <p:spPr>
          <a:xfrm>
            <a:off x="5742432" y="1234440"/>
            <a:ext cx="2834640" cy="228600"/>
          </a:xfrm>
          <a:prstGeom prst="rect">
            <a:avLst/>
          </a:prstGeom>
          <a:noFill/>
          <a:ln/>
        </p:spPr>
        <p:txBody>
          <a:bodyPr wrap="square" lIns="0" tIns="0" rIns="0" bIns="0" rtlCol="0" anchor="ctr"/>
          <a:lstStyle/>
          <a:p>
            <a:pPr marL="0" indent="0">
              <a:buNone/>
            </a:pPr>
            <a:r>
              <a:rPr lang="en-US" sz="800" b="1" dirty="0">
                <a:solidFill>
                  <a:srgbClr val="C00000"/>
                </a:solidFill>
              </a:rPr>
              <a:t>If not careful:</a:t>
            </a:r>
            <a:endParaRPr lang="en-US" sz="800" dirty="0"/>
          </a:p>
        </p:txBody>
      </p:sp>
      <p:sp>
        <p:nvSpPr>
          <p:cNvPr id="14" name="Text 12"/>
          <p:cNvSpPr/>
          <p:nvPr/>
        </p:nvSpPr>
        <p:spPr>
          <a:xfrm>
            <a:off x="5742432" y="1463040"/>
            <a:ext cx="2816352" cy="713232"/>
          </a:xfrm>
          <a:prstGeom prst="rect">
            <a:avLst/>
          </a:prstGeom>
          <a:noFill/>
          <a:ln/>
        </p:spPr>
        <p:txBody>
          <a:bodyPr wrap="square" lIns="0" tIns="0" rIns="0" bIns="0" rtlCol="0" anchor="t"/>
          <a:lstStyle/>
          <a:p>
            <a:pPr marL="0" indent="0">
              <a:buNone/>
            </a:pPr>
            <a:r>
              <a:rPr lang="en-US" sz="950" dirty="0">
                <a:solidFill>
                  <a:srgbClr val="1A2F6A"/>
                </a:solidFill>
              </a:rPr>
              <a:t>Shares controlled technical data with foreign nationals or partners without authorization</a:t>
            </a:r>
            <a:endParaRPr lang="en-US" sz="950" dirty="0"/>
          </a:p>
        </p:txBody>
      </p:sp>
      <p:sp>
        <p:nvSpPr>
          <p:cNvPr id="15" name="Shape 13"/>
          <p:cNvSpPr/>
          <p:nvPr/>
        </p:nvSpPr>
        <p:spPr>
          <a:xfrm>
            <a:off x="365760" y="2404872"/>
            <a:ext cx="4023360" cy="1097280"/>
          </a:xfrm>
          <a:prstGeom prst="rect">
            <a:avLst/>
          </a:prstGeom>
          <a:solidFill>
            <a:srgbClr val="F8F9FC"/>
          </a:solidFill>
          <a:ln w="12700">
            <a:solidFill>
              <a:srgbClr val="E0E6F0"/>
            </a:solidFill>
            <a:prstDash val="solid"/>
          </a:ln>
        </p:spPr>
        <p:txBody>
          <a:bodyPr/>
          <a:lstStyle/>
          <a:p>
            <a:endParaRPr lang="en-US"/>
          </a:p>
        </p:txBody>
      </p:sp>
      <p:sp>
        <p:nvSpPr>
          <p:cNvPr id="16" name="Shape 14"/>
          <p:cNvSpPr/>
          <p:nvPr/>
        </p:nvSpPr>
        <p:spPr>
          <a:xfrm>
            <a:off x="365760" y="2404872"/>
            <a:ext cx="1005840" cy="1097280"/>
          </a:xfrm>
          <a:prstGeom prst="rect">
            <a:avLst/>
          </a:prstGeom>
          <a:solidFill>
            <a:srgbClr val="BF6000"/>
          </a:solidFill>
          <a:ln w="12700">
            <a:solidFill>
              <a:srgbClr val="BF6000"/>
            </a:solidFill>
            <a:prstDash val="solid"/>
          </a:ln>
        </p:spPr>
        <p:txBody>
          <a:bodyPr/>
          <a:lstStyle/>
          <a:p>
            <a:endParaRPr lang="en-US"/>
          </a:p>
        </p:txBody>
      </p:sp>
      <p:sp>
        <p:nvSpPr>
          <p:cNvPr id="17" name="Text 15"/>
          <p:cNvSpPr/>
          <p:nvPr/>
        </p:nvSpPr>
        <p:spPr>
          <a:xfrm>
            <a:off x="365760" y="2404872"/>
            <a:ext cx="1005840" cy="1097280"/>
          </a:xfrm>
          <a:prstGeom prst="rect">
            <a:avLst/>
          </a:prstGeom>
          <a:noFill/>
          <a:ln/>
        </p:spPr>
        <p:txBody>
          <a:bodyPr wrap="square" lIns="0" tIns="0" rIns="0" bIns="0" rtlCol="0" anchor="ctr"/>
          <a:lstStyle/>
          <a:p>
            <a:pPr marL="0" indent="0" algn="ctr">
              <a:buNone/>
            </a:pPr>
            <a:r>
              <a:rPr lang="en-US" sz="1000" b="1" dirty="0">
                <a:solidFill>
                  <a:srgbClr val="FFFFFF"/>
                </a:solidFill>
              </a:rPr>
              <a:t>HR</a:t>
            </a:r>
            <a:endParaRPr lang="en-US" sz="1000" dirty="0"/>
          </a:p>
        </p:txBody>
      </p:sp>
      <p:sp>
        <p:nvSpPr>
          <p:cNvPr id="18" name="Text 16"/>
          <p:cNvSpPr/>
          <p:nvPr/>
        </p:nvSpPr>
        <p:spPr>
          <a:xfrm>
            <a:off x="1444752" y="2496312"/>
            <a:ext cx="2834640" cy="228600"/>
          </a:xfrm>
          <a:prstGeom prst="rect">
            <a:avLst/>
          </a:prstGeom>
          <a:noFill/>
          <a:ln/>
        </p:spPr>
        <p:txBody>
          <a:bodyPr wrap="square" lIns="0" tIns="0" rIns="0" bIns="0" rtlCol="0" anchor="ctr"/>
          <a:lstStyle/>
          <a:p>
            <a:pPr marL="0" indent="0">
              <a:buNone/>
            </a:pPr>
            <a:r>
              <a:rPr lang="en-US" sz="800" b="1" dirty="0">
                <a:solidFill>
                  <a:srgbClr val="C00000"/>
                </a:solidFill>
              </a:rPr>
              <a:t>If not careful:</a:t>
            </a:r>
            <a:endParaRPr lang="en-US" sz="800" dirty="0"/>
          </a:p>
        </p:txBody>
      </p:sp>
      <p:sp>
        <p:nvSpPr>
          <p:cNvPr id="19" name="Text 17"/>
          <p:cNvSpPr/>
          <p:nvPr/>
        </p:nvSpPr>
        <p:spPr>
          <a:xfrm>
            <a:off x="1444752" y="2724912"/>
            <a:ext cx="2816352" cy="713232"/>
          </a:xfrm>
          <a:prstGeom prst="rect">
            <a:avLst/>
          </a:prstGeom>
          <a:noFill/>
          <a:ln/>
        </p:spPr>
        <p:txBody>
          <a:bodyPr wrap="square" lIns="0" tIns="0" rIns="0" bIns="0" rtlCol="0" anchor="t"/>
          <a:lstStyle/>
          <a:p>
            <a:pPr marL="0" indent="0">
              <a:buNone/>
            </a:pPr>
            <a:r>
              <a:rPr lang="en-US" sz="950" dirty="0">
                <a:solidFill>
                  <a:srgbClr val="1A2F6A"/>
                </a:solidFill>
              </a:rPr>
              <a:t>Hires or grants system access to foreign nationals without triggering a deemed export review</a:t>
            </a:r>
            <a:endParaRPr lang="en-US" sz="950" dirty="0"/>
          </a:p>
        </p:txBody>
      </p:sp>
      <p:sp>
        <p:nvSpPr>
          <p:cNvPr id="20" name="Shape 18"/>
          <p:cNvSpPr/>
          <p:nvPr/>
        </p:nvSpPr>
        <p:spPr>
          <a:xfrm>
            <a:off x="4663440" y="2404872"/>
            <a:ext cx="4023360" cy="1097280"/>
          </a:xfrm>
          <a:prstGeom prst="rect">
            <a:avLst/>
          </a:prstGeom>
          <a:solidFill>
            <a:srgbClr val="F8F9FC"/>
          </a:solidFill>
          <a:ln w="12700">
            <a:solidFill>
              <a:srgbClr val="E0E6F0"/>
            </a:solidFill>
            <a:prstDash val="solid"/>
          </a:ln>
        </p:spPr>
        <p:txBody>
          <a:bodyPr/>
          <a:lstStyle/>
          <a:p>
            <a:endParaRPr lang="en-US"/>
          </a:p>
        </p:txBody>
      </p:sp>
      <p:sp>
        <p:nvSpPr>
          <p:cNvPr id="21" name="Shape 19"/>
          <p:cNvSpPr/>
          <p:nvPr/>
        </p:nvSpPr>
        <p:spPr>
          <a:xfrm>
            <a:off x="4663440" y="2404872"/>
            <a:ext cx="1005840" cy="1097280"/>
          </a:xfrm>
          <a:prstGeom prst="rect">
            <a:avLst/>
          </a:prstGeom>
          <a:solidFill>
            <a:srgbClr val="1A5C2E"/>
          </a:solidFill>
          <a:ln w="12700">
            <a:solidFill>
              <a:srgbClr val="1A5C2E"/>
            </a:solidFill>
            <a:prstDash val="solid"/>
          </a:ln>
        </p:spPr>
        <p:txBody>
          <a:bodyPr/>
          <a:lstStyle/>
          <a:p>
            <a:endParaRPr lang="en-US"/>
          </a:p>
        </p:txBody>
      </p:sp>
      <p:sp>
        <p:nvSpPr>
          <p:cNvPr id="22" name="Text 20"/>
          <p:cNvSpPr/>
          <p:nvPr/>
        </p:nvSpPr>
        <p:spPr>
          <a:xfrm>
            <a:off x="4663440" y="2404872"/>
            <a:ext cx="1005840" cy="1097280"/>
          </a:xfrm>
          <a:prstGeom prst="rect">
            <a:avLst/>
          </a:prstGeom>
          <a:noFill/>
          <a:ln/>
        </p:spPr>
        <p:txBody>
          <a:bodyPr wrap="square" lIns="0" tIns="0" rIns="0" bIns="0" rtlCol="0" anchor="ctr"/>
          <a:lstStyle/>
          <a:p>
            <a:pPr marL="0" indent="0" algn="ctr">
              <a:buNone/>
            </a:pPr>
            <a:r>
              <a:rPr lang="en-US" sz="1000" b="1" dirty="0">
                <a:solidFill>
                  <a:srgbClr val="FFFFFF"/>
                </a:solidFill>
              </a:rPr>
              <a:t>Logistics</a:t>
            </a:r>
            <a:endParaRPr lang="en-US" sz="1000" dirty="0"/>
          </a:p>
        </p:txBody>
      </p:sp>
      <p:sp>
        <p:nvSpPr>
          <p:cNvPr id="23" name="Text 21"/>
          <p:cNvSpPr/>
          <p:nvPr/>
        </p:nvSpPr>
        <p:spPr>
          <a:xfrm>
            <a:off x="5742432" y="2496312"/>
            <a:ext cx="2834640" cy="228600"/>
          </a:xfrm>
          <a:prstGeom prst="rect">
            <a:avLst/>
          </a:prstGeom>
          <a:noFill/>
          <a:ln/>
        </p:spPr>
        <p:txBody>
          <a:bodyPr wrap="square" lIns="0" tIns="0" rIns="0" bIns="0" rtlCol="0" anchor="ctr"/>
          <a:lstStyle/>
          <a:p>
            <a:pPr marL="0" indent="0">
              <a:buNone/>
            </a:pPr>
            <a:r>
              <a:rPr lang="en-US" sz="800" b="1" dirty="0">
                <a:solidFill>
                  <a:srgbClr val="C00000"/>
                </a:solidFill>
              </a:rPr>
              <a:t>If not careful:</a:t>
            </a:r>
            <a:endParaRPr lang="en-US" sz="800" dirty="0"/>
          </a:p>
        </p:txBody>
      </p:sp>
      <p:sp>
        <p:nvSpPr>
          <p:cNvPr id="24" name="Text 22"/>
          <p:cNvSpPr/>
          <p:nvPr/>
        </p:nvSpPr>
        <p:spPr>
          <a:xfrm>
            <a:off x="5742432" y="2724912"/>
            <a:ext cx="2816352" cy="713232"/>
          </a:xfrm>
          <a:prstGeom prst="rect">
            <a:avLst/>
          </a:prstGeom>
          <a:noFill/>
          <a:ln/>
        </p:spPr>
        <p:txBody>
          <a:bodyPr wrap="square" lIns="0" tIns="0" rIns="0" bIns="0" rtlCol="0" anchor="t"/>
          <a:lstStyle/>
          <a:p>
            <a:pPr marL="0" indent="0">
              <a:buNone/>
            </a:pPr>
            <a:r>
              <a:rPr lang="en-US" sz="950" dirty="0">
                <a:solidFill>
                  <a:srgbClr val="1A2F6A"/>
                </a:solidFill>
              </a:rPr>
              <a:t>Ships items without verifying license authority, DCS on documents, or ITN in AES</a:t>
            </a:r>
            <a:endParaRPr lang="en-US" sz="950" dirty="0"/>
          </a:p>
        </p:txBody>
      </p:sp>
      <p:sp>
        <p:nvSpPr>
          <p:cNvPr id="25" name="Shape 23"/>
          <p:cNvSpPr/>
          <p:nvPr/>
        </p:nvSpPr>
        <p:spPr>
          <a:xfrm>
            <a:off x="365760" y="3666744"/>
            <a:ext cx="4023360" cy="1097280"/>
          </a:xfrm>
          <a:prstGeom prst="rect">
            <a:avLst/>
          </a:prstGeom>
          <a:solidFill>
            <a:srgbClr val="F8F9FC"/>
          </a:solidFill>
          <a:ln w="12700">
            <a:solidFill>
              <a:srgbClr val="E0E6F0"/>
            </a:solidFill>
            <a:prstDash val="solid"/>
          </a:ln>
        </p:spPr>
        <p:txBody>
          <a:bodyPr/>
          <a:lstStyle/>
          <a:p>
            <a:endParaRPr lang="en-US"/>
          </a:p>
        </p:txBody>
      </p:sp>
      <p:sp>
        <p:nvSpPr>
          <p:cNvPr id="26" name="Shape 24"/>
          <p:cNvSpPr/>
          <p:nvPr/>
        </p:nvSpPr>
        <p:spPr>
          <a:xfrm>
            <a:off x="365760" y="3666744"/>
            <a:ext cx="1005840" cy="1097280"/>
          </a:xfrm>
          <a:prstGeom prst="rect">
            <a:avLst/>
          </a:prstGeom>
          <a:solidFill>
            <a:srgbClr val="0D1E45"/>
          </a:solidFill>
          <a:ln w="12700">
            <a:solidFill>
              <a:srgbClr val="0D1E45"/>
            </a:solidFill>
            <a:prstDash val="solid"/>
          </a:ln>
        </p:spPr>
        <p:txBody>
          <a:bodyPr/>
          <a:lstStyle/>
          <a:p>
            <a:endParaRPr lang="en-US"/>
          </a:p>
        </p:txBody>
      </p:sp>
      <p:sp>
        <p:nvSpPr>
          <p:cNvPr id="27" name="Text 25"/>
          <p:cNvSpPr/>
          <p:nvPr/>
        </p:nvSpPr>
        <p:spPr>
          <a:xfrm>
            <a:off x="365760" y="3666744"/>
            <a:ext cx="1005840" cy="1097280"/>
          </a:xfrm>
          <a:prstGeom prst="rect">
            <a:avLst/>
          </a:prstGeom>
          <a:noFill/>
          <a:ln/>
        </p:spPr>
        <p:txBody>
          <a:bodyPr wrap="square" lIns="0" tIns="0" rIns="0" bIns="0" rtlCol="0" anchor="ctr"/>
          <a:lstStyle/>
          <a:p>
            <a:pPr marL="0" indent="0" algn="ctr">
              <a:buNone/>
            </a:pPr>
            <a:r>
              <a:rPr lang="en-US" sz="1000" b="1" dirty="0">
                <a:solidFill>
                  <a:srgbClr val="FFFFFF"/>
                </a:solidFill>
              </a:rPr>
              <a:t>Finance</a:t>
            </a:r>
            <a:endParaRPr lang="en-US" sz="1000" dirty="0"/>
          </a:p>
        </p:txBody>
      </p:sp>
      <p:sp>
        <p:nvSpPr>
          <p:cNvPr id="28" name="Text 26"/>
          <p:cNvSpPr/>
          <p:nvPr/>
        </p:nvSpPr>
        <p:spPr>
          <a:xfrm>
            <a:off x="1444752" y="3758184"/>
            <a:ext cx="2834640" cy="228600"/>
          </a:xfrm>
          <a:prstGeom prst="rect">
            <a:avLst/>
          </a:prstGeom>
          <a:noFill/>
          <a:ln/>
        </p:spPr>
        <p:txBody>
          <a:bodyPr wrap="square" lIns="0" tIns="0" rIns="0" bIns="0" rtlCol="0" anchor="ctr"/>
          <a:lstStyle/>
          <a:p>
            <a:pPr marL="0" indent="0">
              <a:buNone/>
            </a:pPr>
            <a:r>
              <a:rPr lang="en-US" sz="800" b="1" dirty="0">
                <a:solidFill>
                  <a:srgbClr val="C00000"/>
                </a:solidFill>
              </a:rPr>
              <a:t>If not careful:</a:t>
            </a:r>
            <a:endParaRPr lang="en-US" sz="800" dirty="0"/>
          </a:p>
        </p:txBody>
      </p:sp>
      <p:sp>
        <p:nvSpPr>
          <p:cNvPr id="29" name="Text 27"/>
          <p:cNvSpPr/>
          <p:nvPr/>
        </p:nvSpPr>
        <p:spPr>
          <a:xfrm>
            <a:off x="1444752" y="3986784"/>
            <a:ext cx="2816352" cy="713232"/>
          </a:xfrm>
          <a:prstGeom prst="rect">
            <a:avLst/>
          </a:prstGeom>
          <a:noFill/>
          <a:ln/>
        </p:spPr>
        <p:txBody>
          <a:bodyPr wrap="square" lIns="0" tIns="0" rIns="0" bIns="0" rtlCol="0" anchor="t"/>
          <a:lstStyle/>
          <a:p>
            <a:pPr marL="0" indent="0">
              <a:buNone/>
            </a:pPr>
            <a:r>
              <a:rPr lang="en-US" sz="950" dirty="0">
                <a:solidFill>
                  <a:srgbClr val="1A2F6A"/>
                </a:solidFill>
              </a:rPr>
              <a:t>Processes payments to sanctioned parties or fails to flag unusual payment structures</a:t>
            </a:r>
            <a:endParaRPr lang="en-US" sz="950" dirty="0"/>
          </a:p>
        </p:txBody>
      </p:sp>
      <p:sp>
        <p:nvSpPr>
          <p:cNvPr id="30" name="Shape 28"/>
          <p:cNvSpPr/>
          <p:nvPr/>
        </p:nvSpPr>
        <p:spPr>
          <a:xfrm>
            <a:off x="4663440" y="3666744"/>
            <a:ext cx="4023360" cy="1097280"/>
          </a:xfrm>
          <a:prstGeom prst="rect">
            <a:avLst/>
          </a:prstGeom>
          <a:solidFill>
            <a:srgbClr val="F8F9FC"/>
          </a:solidFill>
          <a:ln w="12700">
            <a:solidFill>
              <a:srgbClr val="E0E6F0"/>
            </a:solidFill>
            <a:prstDash val="solid"/>
          </a:ln>
        </p:spPr>
        <p:txBody>
          <a:bodyPr/>
          <a:lstStyle/>
          <a:p>
            <a:endParaRPr lang="en-US"/>
          </a:p>
        </p:txBody>
      </p:sp>
      <p:sp>
        <p:nvSpPr>
          <p:cNvPr id="31" name="Shape 29"/>
          <p:cNvSpPr/>
          <p:nvPr/>
        </p:nvSpPr>
        <p:spPr>
          <a:xfrm>
            <a:off x="4663440" y="3666744"/>
            <a:ext cx="1005840" cy="1097280"/>
          </a:xfrm>
          <a:prstGeom prst="rect">
            <a:avLst/>
          </a:prstGeom>
          <a:solidFill>
            <a:srgbClr val="5A6A8A"/>
          </a:solidFill>
          <a:ln w="12700">
            <a:solidFill>
              <a:srgbClr val="5A6A8A"/>
            </a:solidFill>
            <a:prstDash val="solid"/>
          </a:ln>
        </p:spPr>
        <p:txBody>
          <a:bodyPr/>
          <a:lstStyle/>
          <a:p>
            <a:endParaRPr lang="en-US"/>
          </a:p>
        </p:txBody>
      </p:sp>
      <p:sp>
        <p:nvSpPr>
          <p:cNvPr id="32" name="Text 30"/>
          <p:cNvSpPr/>
          <p:nvPr/>
        </p:nvSpPr>
        <p:spPr>
          <a:xfrm>
            <a:off x="4663440" y="3666744"/>
            <a:ext cx="1005840" cy="1097280"/>
          </a:xfrm>
          <a:prstGeom prst="rect">
            <a:avLst/>
          </a:prstGeom>
          <a:noFill/>
          <a:ln/>
        </p:spPr>
        <p:txBody>
          <a:bodyPr wrap="square" lIns="0" tIns="0" rIns="0" bIns="0" rtlCol="0" anchor="ctr"/>
          <a:lstStyle/>
          <a:p>
            <a:pPr marL="0" indent="0" algn="ctr">
              <a:buNone/>
            </a:pPr>
            <a:r>
              <a:rPr lang="en-US" sz="1000" b="1" dirty="0">
                <a:solidFill>
                  <a:srgbClr val="FFFFFF"/>
                </a:solidFill>
              </a:rPr>
              <a:t>IT / Ops</a:t>
            </a:r>
            <a:endParaRPr lang="en-US" sz="1000" dirty="0"/>
          </a:p>
        </p:txBody>
      </p:sp>
      <p:sp>
        <p:nvSpPr>
          <p:cNvPr id="33" name="Text 31"/>
          <p:cNvSpPr/>
          <p:nvPr/>
        </p:nvSpPr>
        <p:spPr>
          <a:xfrm>
            <a:off x="5742432" y="3758184"/>
            <a:ext cx="2834640" cy="228600"/>
          </a:xfrm>
          <a:prstGeom prst="rect">
            <a:avLst/>
          </a:prstGeom>
          <a:noFill/>
          <a:ln/>
        </p:spPr>
        <p:txBody>
          <a:bodyPr wrap="square" lIns="0" tIns="0" rIns="0" bIns="0" rtlCol="0" anchor="ctr"/>
          <a:lstStyle/>
          <a:p>
            <a:pPr marL="0" indent="0">
              <a:buNone/>
            </a:pPr>
            <a:r>
              <a:rPr lang="en-US" sz="800" b="1" dirty="0">
                <a:solidFill>
                  <a:srgbClr val="C00000"/>
                </a:solidFill>
              </a:rPr>
              <a:t>If not careful:</a:t>
            </a:r>
            <a:endParaRPr lang="en-US" sz="800" dirty="0"/>
          </a:p>
        </p:txBody>
      </p:sp>
      <p:sp>
        <p:nvSpPr>
          <p:cNvPr id="34" name="Text 32"/>
          <p:cNvSpPr/>
          <p:nvPr/>
        </p:nvSpPr>
        <p:spPr>
          <a:xfrm>
            <a:off x="5742432" y="3986784"/>
            <a:ext cx="2816352" cy="713232"/>
          </a:xfrm>
          <a:prstGeom prst="rect">
            <a:avLst/>
          </a:prstGeom>
          <a:noFill/>
          <a:ln/>
        </p:spPr>
        <p:txBody>
          <a:bodyPr wrap="square" lIns="0" tIns="0" rIns="0" bIns="0" rtlCol="0" anchor="t"/>
          <a:lstStyle/>
          <a:p>
            <a:pPr marL="0" indent="0">
              <a:buNone/>
            </a:pPr>
            <a:r>
              <a:rPr lang="en-US" sz="950" dirty="0">
                <a:solidFill>
                  <a:srgbClr val="1A2F6A"/>
                </a:solidFill>
              </a:rPr>
              <a:t>Shares technical data electronically without access controls, enabling unauthorized deemed exports</a:t>
            </a:r>
            <a:endParaRPr lang="en-US" sz="950" dirty="0"/>
          </a:p>
        </p:txBody>
      </p:sp>
      <p:sp>
        <p:nvSpPr>
          <p:cNvPr id="35" name="Text 33"/>
          <p:cNvSpPr/>
          <p:nvPr/>
        </p:nvSpPr>
        <p:spPr>
          <a:xfrm>
            <a:off x="8321040" y="4846320"/>
            <a:ext cx="640080" cy="201168"/>
          </a:xfrm>
          <a:prstGeom prst="rect">
            <a:avLst/>
          </a:prstGeom>
          <a:noFill/>
          <a:ln/>
        </p:spPr>
        <p:txBody>
          <a:bodyPr wrap="square" rtlCol="0" anchor="ctr"/>
          <a:lstStyle/>
          <a:p>
            <a:pPr marL="0" indent="0" algn="r">
              <a:buNone/>
            </a:pPr>
            <a:r>
              <a:rPr lang="en-US" sz="800" dirty="0">
                <a:solidFill>
                  <a:srgbClr val="AAAAAA"/>
                </a:solidFill>
              </a:rPr>
              <a:t>17 / 21</a:t>
            </a:r>
            <a:endParaRPr lang="en-US" sz="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457200" y="164592"/>
            <a:ext cx="2926080" cy="292608"/>
          </a:xfrm>
          <a:prstGeom prst="roundRect">
            <a:avLst>
              <a:gd name="adj" fmla="val 31250"/>
            </a:avLst>
          </a:prstGeom>
          <a:solidFill>
            <a:srgbClr val="1A2F6A"/>
          </a:solidFill>
          <a:ln w="12700">
            <a:solidFill>
              <a:srgbClr val="1A2F6A"/>
            </a:solidFill>
            <a:prstDash val="solid"/>
          </a:ln>
        </p:spPr>
        <p:txBody>
          <a:bodyPr/>
          <a:lstStyle/>
          <a:p>
            <a:endParaRPr lang="en-US"/>
          </a:p>
        </p:txBody>
      </p:sp>
      <p:sp>
        <p:nvSpPr>
          <p:cNvPr id="3" name="Text 1"/>
          <p:cNvSpPr/>
          <p:nvPr/>
        </p:nvSpPr>
        <p:spPr>
          <a:xfrm>
            <a:off x="457200" y="164592"/>
            <a:ext cx="2926080" cy="292608"/>
          </a:xfrm>
          <a:prstGeom prst="rect">
            <a:avLst/>
          </a:prstGeom>
          <a:noFill/>
          <a:ln/>
        </p:spPr>
        <p:txBody>
          <a:bodyPr wrap="square" lIns="0" tIns="0" rIns="0" bIns="0" rtlCol="0" anchor="ctr"/>
          <a:lstStyle/>
          <a:p>
            <a:pPr marL="0" indent="0" algn="ctr">
              <a:buNone/>
            </a:pPr>
            <a:r>
              <a:rPr lang="en-US" sz="900" b="1" dirty="0">
                <a:solidFill>
                  <a:srgbClr val="FFFFFF"/>
                </a:solidFill>
              </a:rPr>
              <a:t>SECTION 4 — YOUR ROLE</a:t>
            </a:r>
            <a:endParaRPr lang="en-US" sz="900" dirty="0"/>
          </a:p>
        </p:txBody>
      </p:sp>
      <p:sp>
        <p:nvSpPr>
          <p:cNvPr id="4" name="Text 2"/>
          <p:cNvSpPr/>
          <p:nvPr/>
        </p:nvSpPr>
        <p:spPr>
          <a:xfrm>
            <a:off x="457200" y="502920"/>
            <a:ext cx="8229600" cy="502920"/>
          </a:xfrm>
          <a:prstGeom prst="rect">
            <a:avLst/>
          </a:prstGeom>
          <a:noFill/>
          <a:ln/>
        </p:spPr>
        <p:txBody>
          <a:bodyPr wrap="square" lIns="0" tIns="0" rIns="0" bIns="0" rtlCol="0" anchor="ctr"/>
          <a:lstStyle/>
          <a:p>
            <a:pPr marL="0" indent="0">
              <a:buNone/>
            </a:pPr>
            <a:r>
              <a:rPr lang="en-US" sz="2600" b="1" dirty="0">
                <a:solidFill>
                  <a:srgbClr val="1A2F6A"/>
                </a:solidFill>
              </a:rPr>
              <a:t>You Don't Need All the Answers — Just Know to Ask</a:t>
            </a:r>
            <a:endParaRPr lang="en-US" sz="2600" dirty="0"/>
          </a:p>
        </p:txBody>
      </p:sp>
      <p:sp>
        <p:nvSpPr>
          <p:cNvPr id="5" name="Shape 3"/>
          <p:cNvSpPr/>
          <p:nvPr/>
        </p:nvSpPr>
        <p:spPr>
          <a:xfrm>
            <a:off x="365760" y="1078992"/>
            <a:ext cx="4160520" cy="3822192"/>
          </a:xfrm>
          <a:prstGeom prst="rect">
            <a:avLst/>
          </a:prstGeom>
          <a:solidFill>
            <a:srgbClr val="FFF0F0"/>
          </a:solidFill>
          <a:ln w="12700">
            <a:solidFill>
              <a:srgbClr val="FFCCCC"/>
            </a:solidFill>
            <a:prstDash val="solid"/>
          </a:ln>
        </p:spPr>
        <p:txBody>
          <a:bodyPr/>
          <a:lstStyle/>
          <a:p>
            <a:endParaRPr lang="en-US"/>
          </a:p>
        </p:txBody>
      </p:sp>
      <p:sp>
        <p:nvSpPr>
          <p:cNvPr id="6" name="Text 4"/>
          <p:cNvSpPr/>
          <p:nvPr/>
        </p:nvSpPr>
        <p:spPr>
          <a:xfrm>
            <a:off x="548640" y="1188720"/>
            <a:ext cx="3657600" cy="347472"/>
          </a:xfrm>
          <a:prstGeom prst="rect">
            <a:avLst/>
          </a:prstGeom>
          <a:noFill/>
          <a:ln/>
        </p:spPr>
        <p:txBody>
          <a:bodyPr wrap="square" lIns="0" tIns="0" rIns="0" bIns="0" rtlCol="0" anchor="ctr"/>
          <a:lstStyle/>
          <a:p>
            <a:pPr marL="0" indent="0">
              <a:buNone/>
            </a:pPr>
            <a:r>
              <a:rPr lang="en-US" sz="1200" b="1" dirty="0">
                <a:solidFill>
                  <a:srgbClr val="C00000"/>
                </a:solidFill>
              </a:rPr>
              <a:t>⚠  Common Mistakes</a:t>
            </a:r>
            <a:endParaRPr lang="en-US" sz="1200" dirty="0"/>
          </a:p>
        </p:txBody>
      </p:sp>
      <p:sp>
        <p:nvSpPr>
          <p:cNvPr id="7" name="Text 5"/>
          <p:cNvSpPr/>
          <p:nvPr/>
        </p:nvSpPr>
        <p:spPr>
          <a:xfrm>
            <a:off x="548640" y="1627632"/>
            <a:ext cx="3749040" cy="566928"/>
          </a:xfrm>
          <a:prstGeom prst="rect">
            <a:avLst/>
          </a:prstGeom>
          <a:noFill/>
          <a:ln/>
        </p:spPr>
        <p:txBody>
          <a:bodyPr wrap="square" lIns="0" tIns="0" rIns="0" bIns="0" rtlCol="0" anchor="t"/>
          <a:lstStyle/>
          <a:p>
            <a:pPr marL="0" indent="0">
              <a:buNone/>
            </a:pPr>
            <a:r>
              <a:rPr lang="en-US" sz="950" dirty="0">
                <a:solidFill>
                  <a:srgbClr val="1A2F6A"/>
                </a:solidFill>
              </a:rPr>
              <a:t>1.  Assuming a product is fine to export because we have always shipped it</a:t>
            </a:r>
            <a:endParaRPr lang="en-US" sz="950" dirty="0"/>
          </a:p>
        </p:txBody>
      </p:sp>
      <p:sp>
        <p:nvSpPr>
          <p:cNvPr id="8" name="Text 6"/>
          <p:cNvSpPr/>
          <p:nvPr/>
        </p:nvSpPr>
        <p:spPr>
          <a:xfrm>
            <a:off x="548640" y="2249424"/>
            <a:ext cx="3749040" cy="566928"/>
          </a:xfrm>
          <a:prstGeom prst="rect">
            <a:avLst/>
          </a:prstGeom>
          <a:noFill/>
          <a:ln/>
        </p:spPr>
        <p:txBody>
          <a:bodyPr wrap="square" lIns="0" tIns="0" rIns="0" bIns="0" rtlCol="0" anchor="t"/>
          <a:lstStyle/>
          <a:p>
            <a:pPr marL="0" indent="0">
              <a:buNone/>
            </a:pPr>
            <a:r>
              <a:rPr lang="en-US" sz="950" dirty="0">
                <a:solidFill>
                  <a:srgbClr val="1A2F6A"/>
                </a:solidFill>
              </a:rPr>
              <a:t>2.  Forwarding a technical document to a foreign colleague without checking</a:t>
            </a:r>
            <a:endParaRPr lang="en-US" sz="950" dirty="0"/>
          </a:p>
        </p:txBody>
      </p:sp>
      <p:sp>
        <p:nvSpPr>
          <p:cNvPr id="9" name="Text 7"/>
          <p:cNvSpPr/>
          <p:nvPr/>
        </p:nvSpPr>
        <p:spPr>
          <a:xfrm>
            <a:off x="548640" y="2871216"/>
            <a:ext cx="3749040" cy="566928"/>
          </a:xfrm>
          <a:prstGeom prst="rect">
            <a:avLst/>
          </a:prstGeom>
          <a:noFill/>
          <a:ln/>
        </p:spPr>
        <p:txBody>
          <a:bodyPr wrap="square" lIns="0" tIns="0" rIns="0" bIns="0" rtlCol="0" anchor="t"/>
          <a:lstStyle/>
          <a:p>
            <a:pPr marL="0" indent="0">
              <a:buNone/>
            </a:pPr>
            <a:r>
              <a:rPr lang="en-US" sz="950" dirty="0">
                <a:solidFill>
                  <a:srgbClr val="1A2F6A"/>
                </a:solidFill>
              </a:rPr>
              <a:t>3.  Accepting an unusual order without asking questions about the end-user</a:t>
            </a:r>
            <a:endParaRPr lang="en-US" sz="950" dirty="0"/>
          </a:p>
        </p:txBody>
      </p:sp>
      <p:sp>
        <p:nvSpPr>
          <p:cNvPr id="10" name="Text 8"/>
          <p:cNvSpPr/>
          <p:nvPr/>
        </p:nvSpPr>
        <p:spPr>
          <a:xfrm>
            <a:off x="548640" y="3493008"/>
            <a:ext cx="3749040" cy="566928"/>
          </a:xfrm>
          <a:prstGeom prst="rect">
            <a:avLst/>
          </a:prstGeom>
          <a:noFill/>
          <a:ln/>
        </p:spPr>
        <p:txBody>
          <a:bodyPr wrap="square" lIns="0" tIns="0" rIns="0" bIns="0" rtlCol="0" anchor="t"/>
          <a:lstStyle/>
          <a:p>
            <a:pPr marL="0" indent="0">
              <a:buNone/>
            </a:pPr>
            <a:r>
              <a:rPr lang="en-US" sz="950" dirty="0">
                <a:solidFill>
                  <a:srgbClr val="1A2F6A"/>
                </a:solidFill>
              </a:rPr>
              <a:t>4.  Assuming someone in your company already did the screening</a:t>
            </a:r>
            <a:endParaRPr lang="en-US" sz="950" dirty="0"/>
          </a:p>
        </p:txBody>
      </p:sp>
      <p:sp>
        <p:nvSpPr>
          <p:cNvPr id="11" name="Text 9"/>
          <p:cNvSpPr/>
          <p:nvPr/>
        </p:nvSpPr>
        <p:spPr>
          <a:xfrm>
            <a:off x="548640" y="4114800"/>
            <a:ext cx="3749040" cy="566928"/>
          </a:xfrm>
          <a:prstGeom prst="rect">
            <a:avLst/>
          </a:prstGeom>
          <a:noFill/>
          <a:ln/>
        </p:spPr>
        <p:txBody>
          <a:bodyPr wrap="square" lIns="0" tIns="0" rIns="0" bIns="0" rtlCol="0" anchor="t"/>
          <a:lstStyle/>
          <a:p>
            <a:pPr marL="0" indent="0">
              <a:buNone/>
            </a:pPr>
            <a:r>
              <a:rPr lang="en-US" sz="950" dirty="0">
                <a:solidFill>
                  <a:srgbClr val="1A2F6A"/>
                </a:solidFill>
              </a:rPr>
              <a:t>5.  Not reporting a concern because it 'probably doesn't matter'</a:t>
            </a:r>
            <a:endParaRPr lang="en-US" sz="950" dirty="0"/>
          </a:p>
        </p:txBody>
      </p:sp>
      <p:sp>
        <p:nvSpPr>
          <p:cNvPr id="12" name="Shape 10"/>
          <p:cNvSpPr/>
          <p:nvPr/>
        </p:nvSpPr>
        <p:spPr>
          <a:xfrm>
            <a:off x="4709160" y="1078992"/>
            <a:ext cx="4069080" cy="3822192"/>
          </a:xfrm>
          <a:prstGeom prst="rect">
            <a:avLst/>
          </a:prstGeom>
          <a:solidFill>
            <a:srgbClr val="EFF8EF"/>
          </a:solidFill>
          <a:ln w="12700">
            <a:solidFill>
              <a:srgbClr val="CCEECC"/>
            </a:solidFill>
            <a:prstDash val="solid"/>
          </a:ln>
        </p:spPr>
        <p:txBody>
          <a:bodyPr/>
          <a:lstStyle/>
          <a:p>
            <a:endParaRPr lang="en-US"/>
          </a:p>
        </p:txBody>
      </p:sp>
      <p:sp>
        <p:nvSpPr>
          <p:cNvPr id="13" name="Text 11"/>
          <p:cNvSpPr/>
          <p:nvPr/>
        </p:nvSpPr>
        <p:spPr>
          <a:xfrm>
            <a:off x="4892040" y="1188720"/>
            <a:ext cx="3657600" cy="347472"/>
          </a:xfrm>
          <a:prstGeom prst="rect">
            <a:avLst/>
          </a:prstGeom>
          <a:noFill/>
          <a:ln/>
        </p:spPr>
        <p:txBody>
          <a:bodyPr wrap="square" lIns="0" tIns="0" rIns="0" bIns="0" rtlCol="0" anchor="ctr"/>
          <a:lstStyle/>
          <a:p>
            <a:pPr marL="0" indent="0">
              <a:buNone/>
            </a:pPr>
            <a:r>
              <a:rPr lang="en-US" sz="1200" b="1" dirty="0">
                <a:solidFill>
                  <a:srgbClr val="1A5C2E"/>
                </a:solidFill>
              </a:rPr>
              <a:t>✓  Simple Rule</a:t>
            </a:r>
            <a:endParaRPr lang="en-US" sz="1200" dirty="0"/>
          </a:p>
        </p:txBody>
      </p:sp>
      <p:sp>
        <p:nvSpPr>
          <p:cNvPr id="14" name="Shape 12"/>
          <p:cNvSpPr/>
          <p:nvPr/>
        </p:nvSpPr>
        <p:spPr>
          <a:xfrm>
            <a:off x="4892040" y="1627632"/>
            <a:ext cx="3703320" cy="1234440"/>
          </a:xfrm>
          <a:prstGeom prst="rect">
            <a:avLst/>
          </a:prstGeom>
          <a:solidFill>
            <a:srgbClr val="1A2F6A"/>
          </a:solidFill>
          <a:ln w="12700">
            <a:solidFill>
              <a:srgbClr val="1A2F6A"/>
            </a:solidFill>
            <a:prstDash val="solid"/>
          </a:ln>
        </p:spPr>
        <p:txBody>
          <a:bodyPr/>
          <a:lstStyle/>
          <a:p>
            <a:endParaRPr lang="en-US"/>
          </a:p>
        </p:txBody>
      </p:sp>
      <p:sp>
        <p:nvSpPr>
          <p:cNvPr id="15" name="Text 13"/>
          <p:cNvSpPr/>
          <p:nvPr/>
        </p:nvSpPr>
        <p:spPr>
          <a:xfrm>
            <a:off x="4892040" y="1627632"/>
            <a:ext cx="3703320" cy="1234440"/>
          </a:xfrm>
          <a:prstGeom prst="rect">
            <a:avLst/>
          </a:prstGeom>
          <a:noFill/>
          <a:ln/>
        </p:spPr>
        <p:txBody>
          <a:bodyPr wrap="square" lIns="0" tIns="0" rIns="0" bIns="0" rtlCol="0" anchor="ctr"/>
          <a:lstStyle/>
          <a:p>
            <a:pPr marL="0" indent="0" algn="ctr">
              <a:buNone/>
            </a:pPr>
            <a:r>
              <a:rPr lang="en-US" sz="2200" b="1" dirty="0">
                <a:solidFill>
                  <a:srgbClr val="FFFFFF"/>
                </a:solidFill>
              </a:rPr>
              <a:t>When in doubt,</a:t>
            </a:r>
            <a:endParaRPr lang="en-US" sz="2200" dirty="0"/>
          </a:p>
          <a:p>
            <a:pPr marL="0" indent="0" algn="ctr">
              <a:buNone/>
            </a:pPr>
            <a:r>
              <a:rPr lang="en-US" sz="2200" b="1" dirty="0">
                <a:solidFill>
                  <a:srgbClr val="FFFFFF"/>
                </a:solidFill>
              </a:rPr>
              <a:t>ask before you act.</a:t>
            </a:r>
            <a:endParaRPr lang="en-US" sz="2200" dirty="0"/>
          </a:p>
        </p:txBody>
      </p:sp>
      <p:sp>
        <p:nvSpPr>
          <p:cNvPr id="16" name="Text 14"/>
          <p:cNvSpPr/>
          <p:nvPr/>
        </p:nvSpPr>
        <p:spPr>
          <a:xfrm>
            <a:off x="4892040" y="2971800"/>
            <a:ext cx="3703320" cy="594360"/>
          </a:xfrm>
          <a:prstGeom prst="rect">
            <a:avLst/>
          </a:prstGeom>
          <a:noFill/>
          <a:ln/>
        </p:spPr>
        <p:txBody>
          <a:bodyPr wrap="square" lIns="0" tIns="0" rIns="0" bIns="0" rtlCol="0" anchor="t"/>
          <a:lstStyle/>
          <a:p>
            <a:pPr marL="0" indent="0">
              <a:buNone/>
            </a:pPr>
            <a:r>
              <a:rPr lang="en-US" sz="1000" dirty="0">
                <a:solidFill>
                  <a:srgbClr val="1A2F6A"/>
                </a:solidFill>
              </a:rPr>
              <a:t>Export compliance is a team effort. The Export Compliance Officer is here to help — not to block your work.</a:t>
            </a:r>
            <a:endParaRPr lang="en-US" sz="1000" dirty="0"/>
          </a:p>
        </p:txBody>
      </p:sp>
      <p:sp>
        <p:nvSpPr>
          <p:cNvPr id="17" name="Text 15"/>
          <p:cNvSpPr/>
          <p:nvPr/>
        </p:nvSpPr>
        <p:spPr>
          <a:xfrm>
            <a:off x="4892040" y="3611880"/>
            <a:ext cx="3703320" cy="804672"/>
          </a:xfrm>
          <a:prstGeom prst="rect">
            <a:avLst/>
          </a:prstGeom>
          <a:noFill/>
          <a:ln/>
        </p:spPr>
        <p:txBody>
          <a:bodyPr wrap="square" lIns="0" tIns="0" rIns="0" bIns="0" rtlCol="0" anchor="ctr"/>
          <a:lstStyle/>
          <a:p>
            <a:pPr marL="0" indent="0">
              <a:buNone/>
            </a:pPr>
            <a:r>
              <a:rPr lang="en-US" sz="1050" b="1" i="1" dirty="0">
                <a:solidFill>
                  <a:srgbClr val="1A5C2E"/>
                </a:solidFill>
              </a:rPr>
              <a:t>You will never get in trouble for asking a question.</a:t>
            </a:r>
            <a:endParaRPr lang="en-US" sz="1050" dirty="0"/>
          </a:p>
          <a:p>
            <a:pPr marL="0" indent="0">
              <a:buNone/>
            </a:pPr>
            <a:r>
              <a:rPr lang="en-US" sz="1050" b="1" i="1" dirty="0">
                <a:solidFill>
                  <a:srgbClr val="1A5C2E"/>
                </a:solidFill>
              </a:rPr>
              <a:t>You may get in trouble for not asking one.</a:t>
            </a:r>
            <a:endParaRPr lang="en-US" sz="1050" dirty="0"/>
          </a:p>
        </p:txBody>
      </p:sp>
      <p:sp>
        <p:nvSpPr>
          <p:cNvPr id="18" name="Text 16"/>
          <p:cNvSpPr/>
          <p:nvPr/>
        </p:nvSpPr>
        <p:spPr>
          <a:xfrm>
            <a:off x="8321040" y="4846320"/>
            <a:ext cx="640080" cy="201168"/>
          </a:xfrm>
          <a:prstGeom prst="rect">
            <a:avLst/>
          </a:prstGeom>
          <a:noFill/>
          <a:ln/>
        </p:spPr>
        <p:txBody>
          <a:bodyPr wrap="square" rtlCol="0" anchor="ctr"/>
          <a:lstStyle/>
          <a:p>
            <a:pPr marL="0" indent="0" algn="r">
              <a:buNone/>
            </a:pPr>
            <a:r>
              <a:rPr lang="en-US" sz="800" dirty="0">
                <a:solidFill>
                  <a:srgbClr val="AAAAAA"/>
                </a:solidFill>
              </a:rPr>
              <a:t>18 / 21</a:t>
            </a:r>
            <a:endParaRPr lang="en-US" sz="8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1A5C2E"/>
        </a:solidFill>
        <a:effectLst/>
      </p:bgPr>
    </p:bg>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3474720" y="640080"/>
            <a:ext cx="2194560" cy="2194560"/>
          </a:xfrm>
          <a:prstGeom prst="rect">
            <a:avLst/>
          </a:prstGeom>
        </p:spPr>
      </p:pic>
      <p:sp>
        <p:nvSpPr>
          <p:cNvPr id="3" name="Text 0"/>
          <p:cNvSpPr/>
          <p:nvPr/>
        </p:nvSpPr>
        <p:spPr>
          <a:xfrm>
            <a:off x="914400" y="3063240"/>
            <a:ext cx="7315200" cy="365760"/>
          </a:xfrm>
          <a:prstGeom prst="rect">
            <a:avLst/>
          </a:prstGeom>
          <a:noFill/>
          <a:ln/>
        </p:spPr>
        <p:txBody>
          <a:bodyPr wrap="square" lIns="0" tIns="0" rIns="0" bIns="0" rtlCol="0" anchor="ctr"/>
          <a:lstStyle/>
          <a:p>
            <a:pPr marL="0" indent="0" algn="ctr">
              <a:buNone/>
            </a:pPr>
            <a:r>
              <a:rPr lang="en-US" sz="1400" b="1" kern="0" spc="800" dirty="0">
                <a:solidFill>
                  <a:srgbClr val="AADDAA"/>
                </a:solidFill>
              </a:rPr>
              <a:t>SECTION 5</a:t>
            </a:r>
            <a:endParaRPr lang="en-US" sz="1400" dirty="0"/>
          </a:p>
        </p:txBody>
      </p:sp>
      <p:sp>
        <p:nvSpPr>
          <p:cNvPr id="4" name="Text 1"/>
          <p:cNvSpPr/>
          <p:nvPr/>
        </p:nvSpPr>
        <p:spPr>
          <a:xfrm>
            <a:off x="457200" y="3429000"/>
            <a:ext cx="8229600" cy="1234440"/>
          </a:xfrm>
          <a:prstGeom prst="rect">
            <a:avLst/>
          </a:prstGeom>
          <a:noFill/>
          <a:ln/>
        </p:spPr>
        <p:txBody>
          <a:bodyPr wrap="square" lIns="0" tIns="0" rIns="0" bIns="0" rtlCol="0" anchor="ctr"/>
          <a:lstStyle/>
          <a:p>
            <a:pPr marL="0" indent="0" algn="ctr">
              <a:buNone/>
            </a:pPr>
            <a:r>
              <a:rPr lang="en-US" sz="3800" b="1" dirty="0">
                <a:solidFill>
                  <a:srgbClr val="FFFFFF"/>
                </a:solidFill>
              </a:rPr>
              <a:t>Our Policy &amp;</a:t>
            </a:r>
            <a:endParaRPr lang="en-US" sz="3800" dirty="0"/>
          </a:p>
          <a:p>
            <a:pPr marL="0" indent="0" algn="ctr">
              <a:buNone/>
            </a:pPr>
            <a:r>
              <a:rPr lang="en-US" sz="3800" b="1" dirty="0">
                <a:solidFill>
                  <a:srgbClr val="FFFFFF"/>
                </a:solidFill>
              </a:rPr>
              <a:t>How to Report</a:t>
            </a:r>
            <a:endParaRPr lang="en-US" sz="3800" dirty="0"/>
          </a:p>
        </p:txBody>
      </p:sp>
      <p:sp>
        <p:nvSpPr>
          <p:cNvPr id="5" name="Text 2"/>
          <p:cNvSpPr/>
          <p:nvPr/>
        </p:nvSpPr>
        <p:spPr>
          <a:xfrm>
            <a:off x="914400" y="4663440"/>
            <a:ext cx="7315200" cy="320040"/>
          </a:xfrm>
          <a:prstGeom prst="rect">
            <a:avLst/>
          </a:prstGeom>
          <a:noFill/>
          <a:ln/>
        </p:spPr>
        <p:txBody>
          <a:bodyPr wrap="square" lIns="0" tIns="0" rIns="0" bIns="0" rtlCol="0" anchor="ctr"/>
          <a:lstStyle/>
          <a:p>
            <a:pPr marL="0" indent="0" algn="ctr">
              <a:buNone/>
            </a:pPr>
            <a:r>
              <a:rPr lang="en-US" sz="1400" i="1" dirty="0">
                <a:solidFill>
                  <a:srgbClr val="AADDAA"/>
                </a:solidFill>
              </a:rPr>
              <a:t>Escalation, hold process, and your protection</a:t>
            </a:r>
            <a:endParaRPr lang="en-US" sz="1400" dirty="0"/>
          </a:p>
        </p:txBody>
      </p:sp>
      <p:sp>
        <p:nvSpPr>
          <p:cNvPr id="6" name="Text 3"/>
          <p:cNvSpPr/>
          <p:nvPr/>
        </p:nvSpPr>
        <p:spPr>
          <a:xfrm>
            <a:off x="8321040" y="4846320"/>
            <a:ext cx="640080" cy="201168"/>
          </a:xfrm>
          <a:prstGeom prst="rect">
            <a:avLst/>
          </a:prstGeom>
          <a:noFill/>
          <a:ln/>
        </p:spPr>
        <p:txBody>
          <a:bodyPr wrap="square" rtlCol="0" anchor="ctr"/>
          <a:lstStyle/>
          <a:p>
            <a:pPr marL="0" indent="0" algn="r">
              <a:buNone/>
            </a:pPr>
            <a:r>
              <a:rPr lang="en-US" sz="800" dirty="0">
                <a:solidFill>
                  <a:srgbClr val="AAAAAA"/>
                </a:solidFill>
              </a:rPr>
              <a:t>19 / 21</a:t>
            </a:r>
            <a:endParaRPr lang="en-US" sz="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457200" y="164592"/>
            <a:ext cx="2926080" cy="292608"/>
          </a:xfrm>
          <a:prstGeom prst="roundRect">
            <a:avLst>
              <a:gd name="adj" fmla="val 31250"/>
            </a:avLst>
          </a:prstGeom>
          <a:solidFill>
            <a:srgbClr val="1A2F6A"/>
          </a:solidFill>
          <a:ln w="12700">
            <a:solidFill>
              <a:srgbClr val="1A2F6A"/>
            </a:solidFill>
            <a:prstDash val="solid"/>
          </a:ln>
        </p:spPr>
        <p:txBody>
          <a:bodyPr/>
          <a:lstStyle/>
          <a:p>
            <a:endParaRPr lang="en-US"/>
          </a:p>
        </p:txBody>
      </p:sp>
      <p:sp>
        <p:nvSpPr>
          <p:cNvPr id="3" name="Text 1"/>
          <p:cNvSpPr/>
          <p:nvPr/>
        </p:nvSpPr>
        <p:spPr>
          <a:xfrm>
            <a:off x="457200" y="164592"/>
            <a:ext cx="2926080" cy="292608"/>
          </a:xfrm>
          <a:prstGeom prst="rect">
            <a:avLst/>
          </a:prstGeom>
          <a:noFill/>
          <a:ln/>
        </p:spPr>
        <p:txBody>
          <a:bodyPr wrap="square" lIns="0" tIns="0" rIns="0" bIns="0" rtlCol="0" anchor="ctr"/>
          <a:lstStyle/>
          <a:p>
            <a:pPr marL="0" indent="0" algn="ctr">
              <a:buNone/>
            </a:pPr>
            <a:r>
              <a:rPr lang="en-US" sz="900" b="1" dirty="0">
                <a:solidFill>
                  <a:srgbClr val="FFFFFF"/>
                </a:solidFill>
              </a:rPr>
              <a:t>AGENDA</a:t>
            </a:r>
            <a:endParaRPr lang="en-US" sz="900" dirty="0"/>
          </a:p>
        </p:txBody>
      </p:sp>
      <p:sp>
        <p:nvSpPr>
          <p:cNvPr id="4" name="Text 2"/>
          <p:cNvSpPr/>
          <p:nvPr/>
        </p:nvSpPr>
        <p:spPr>
          <a:xfrm>
            <a:off x="457200" y="502920"/>
            <a:ext cx="8229600" cy="548640"/>
          </a:xfrm>
          <a:prstGeom prst="rect">
            <a:avLst/>
          </a:prstGeom>
          <a:noFill/>
          <a:ln/>
        </p:spPr>
        <p:txBody>
          <a:bodyPr wrap="square" lIns="0" tIns="0" rIns="0" bIns="0" rtlCol="0" anchor="ctr"/>
          <a:lstStyle/>
          <a:p>
            <a:pPr marL="0" indent="0">
              <a:buNone/>
            </a:pPr>
            <a:r>
              <a:rPr lang="en-US" sz="2800" b="1" dirty="0">
                <a:solidFill>
                  <a:srgbClr val="1A2F6A"/>
                </a:solidFill>
              </a:rPr>
              <a:t>What We'll Cover Today</a:t>
            </a:r>
            <a:endParaRPr lang="en-US" sz="2800" dirty="0"/>
          </a:p>
        </p:txBody>
      </p:sp>
      <p:sp>
        <p:nvSpPr>
          <p:cNvPr id="5" name="Shape 3"/>
          <p:cNvSpPr/>
          <p:nvPr/>
        </p:nvSpPr>
        <p:spPr>
          <a:xfrm>
            <a:off x="457200" y="1188720"/>
            <a:ext cx="384048" cy="384048"/>
          </a:xfrm>
          <a:prstGeom prst="rect">
            <a:avLst/>
          </a:prstGeom>
          <a:solidFill>
            <a:srgbClr val="C00000"/>
          </a:solidFill>
          <a:ln w="12700">
            <a:solidFill>
              <a:srgbClr val="C00000"/>
            </a:solidFill>
            <a:prstDash val="solid"/>
          </a:ln>
        </p:spPr>
        <p:txBody>
          <a:bodyPr/>
          <a:lstStyle/>
          <a:p>
            <a:endParaRPr lang="en-US"/>
          </a:p>
        </p:txBody>
      </p:sp>
      <p:sp>
        <p:nvSpPr>
          <p:cNvPr id="6" name="Text 4"/>
          <p:cNvSpPr/>
          <p:nvPr/>
        </p:nvSpPr>
        <p:spPr>
          <a:xfrm>
            <a:off x="457200" y="1188720"/>
            <a:ext cx="384048" cy="384048"/>
          </a:xfrm>
          <a:prstGeom prst="rect">
            <a:avLst/>
          </a:prstGeom>
          <a:noFill/>
          <a:ln/>
        </p:spPr>
        <p:txBody>
          <a:bodyPr wrap="square" lIns="0" tIns="0" rIns="0" bIns="0" rtlCol="0" anchor="ctr"/>
          <a:lstStyle/>
          <a:p>
            <a:pPr marL="0" indent="0" algn="ctr">
              <a:buNone/>
            </a:pPr>
            <a:r>
              <a:rPr lang="en-US" sz="1600" b="1" dirty="0">
                <a:solidFill>
                  <a:srgbClr val="FFFFFF"/>
                </a:solidFill>
              </a:rPr>
              <a:t>1</a:t>
            </a:r>
            <a:endParaRPr lang="en-US" sz="1600" dirty="0"/>
          </a:p>
        </p:txBody>
      </p:sp>
      <p:sp>
        <p:nvSpPr>
          <p:cNvPr id="7" name="Text 5"/>
          <p:cNvSpPr/>
          <p:nvPr/>
        </p:nvSpPr>
        <p:spPr>
          <a:xfrm>
            <a:off x="960120" y="1197864"/>
            <a:ext cx="2743200" cy="201168"/>
          </a:xfrm>
          <a:prstGeom prst="rect">
            <a:avLst/>
          </a:prstGeom>
          <a:noFill/>
          <a:ln/>
        </p:spPr>
        <p:txBody>
          <a:bodyPr wrap="square" lIns="0" tIns="0" rIns="0" bIns="0" rtlCol="0" anchor="ctr"/>
          <a:lstStyle/>
          <a:p>
            <a:pPr marL="0" indent="0">
              <a:buNone/>
            </a:pPr>
            <a:r>
              <a:rPr lang="en-US" sz="1200" b="1" dirty="0">
                <a:solidFill>
                  <a:srgbClr val="1A2F6A"/>
                </a:solidFill>
              </a:rPr>
              <a:t>The Stakes</a:t>
            </a:r>
            <a:endParaRPr lang="en-US" sz="1200" dirty="0"/>
          </a:p>
        </p:txBody>
      </p:sp>
      <p:sp>
        <p:nvSpPr>
          <p:cNvPr id="8" name="Text 6"/>
          <p:cNvSpPr/>
          <p:nvPr/>
        </p:nvSpPr>
        <p:spPr>
          <a:xfrm>
            <a:off x="960120" y="1389888"/>
            <a:ext cx="7498080" cy="182880"/>
          </a:xfrm>
          <a:prstGeom prst="rect">
            <a:avLst/>
          </a:prstGeom>
          <a:noFill/>
          <a:ln/>
        </p:spPr>
        <p:txBody>
          <a:bodyPr wrap="square" lIns="0" tIns="0" rIns="0" bIns="0" rtlCol="0" anchor="ctr"/>
          <a:lstStyle/>
          <a:p>
            <a:pPr marL="0" indent="0">
              <a:buNone/>
            </a:pPr>
            <a:r>
              <a:rPr lang="en-US" sz="1000" dirty="0">
                <a:solidFill>
                  <a:srgbClr val="5A6A8A"/>
                </a:solidFill>
              </a:rPr>
              <a:t>Why enforcement comes first — penalties &amp; consequences</a:t>
            </a:r>
            <a:endParaRPr lang="en-US" sz="1000" dirty="0"/>
          </a:p>
        </p:txBody>
      </p:sp>
      <p:sp>
        <p:nvSpPr>
          <p:cNvPr id="9" name="Shape 7"/>
          <p:cNvSpPr/>
          <p:nvPr/>
        </p:nvSpPr>
        <p:spPr>
          <a:xfrm>
            <a:off x="457200" y="1901952"/>
            <a:ext cx="384048" cy="384048"/>
          </a:xfrm>
          <a:prstGeom prst="rect">
            <a:avLst/>
          </a:prstGeom>
          <a:solidFill>
            <a:srgbClr val="1A2F6A"/>
          </a:solidFill>
          <a:ln w="12700">
            <a:solidFill>
              <a:srgbClr val="1A2F6A"/>
            </a:solidFill>
            <a:prstDash val="solid"/>
          </a:ln>
        </p:spPr>
        <p:txBody>
          <a:bodyPr/>
          <a:lstStyle/>
          <a:p>
            <a:endParaRPr lang="en-US"/>
          </a:p>
        </p:txBody>
      </p:sp>
      <p:sp>
        <p:nvSpPr>
          <p:cNvPr id="10" name="Text 8"/>
          <p:cNvSpPr/>
          <p:nvPr/>
        </p:nvSpPr>
        <p:spPr>
          <a:xfrm>
            <a:off x="457200" y="1901952"/>
            <a:ext cx="384048" cy="384048"/>
          </a:xfrm>
          <a:prstGeom prst="rect">
            <a:avLst/>
          </a:prstGeom>
          <a:noFill/>
          <a:ln/>
        </p:spPr>
        <p:txBody>
          <a:bodyPr wrap="square" lIns="0" tIns="0" rIns="0" bIns="0" rtlCol="0" anchor="ctr"/>
          <a:lstStyle/>
          <a:p>
            <a:pPr marL="0" indent="0" algn="ctr">
              <a:buNone/>
            </a:pPr>
            <a:r>
              <a:rPr lang="en-US" sz="1600" b="1" dirty="0">
                <a:solidFill>
                  <a:srgbClr val="FFFFFF"/>
                </a:solidFill>
              </a:rPr>
              <a:t>2</a:t>
            </a:r>
            <a:endParaRPr lang="en-US" sz="1600" dirty="0"/>
          </a:p>
        </p:txBody>
      </p:sp>
      <p:sp>
        <p:nvSpPr>
          <p:cNvPr id="11" name="Text 9"/>
          <p:cNvSpPr/>
          <p:nvPr/>
        </p:nvSpPr>
        <p:spPr>
          <a:xfrm>
            <a:off x="960120" y="1911096"/>
            <a:ext cx="2743200" cy="201168"/>
          </a:xfrm>
          <a:prstGeom prst="rect">
            <a:avLst/>
          </a:prstGeom>
          <a:noFill/>
          <a:ln/>
        </p:spPr>
        <p:txBody>
          <a:bodyPr wrap="square" lIns="0" tIns="0" rIns="0" bIns="0" rtlCol="0" anchor="ctr"/>
          <a:lstStyle/>
          <a:p>
            <a:pPr marL="0" indent="0">
              <a:buNone/>
            </a:pPr>
            <a:r>
              <a:rPr lang="en-US" sz="1200" b="1" dirty="0">
                <a:solidFill>
                  <a:srgbClr val="1A2F6A"/>
                </a:solidFill>
              </a:rPr>
              <a:t>What Are Export Controls?</a:t>
            </a:r>
            <a:endParaRPr lang="en-US" sz="1200" dirty="0"/>
          </a:p>
        </p:txBody>
      </p:sp>
      <p:sp>
        <p:nvSpPr>
          <p:cNvPr id="12" name="Text 10"/>
          <p:cNvSpPr/>
          <p:nvPr/>
        </p:nvSpPr>
        <p:spPr>
          <a:xfrm>
            <a:off x="960120" y="2103120"/>
            <a:ext cx="7498080" cy="182880"/>
          </a:xfrm>
          <a:prstGeom prst="rect">
            <a:avLst/>
          </a:prstGeom>
          <a:noFill/>
          <a:ln/>
        </p:spPr>
        <p:txBody>
          <a:bodyPr wrap="square" lIns="0" tIns="0" rIns="0" bIns="0" rtlCol="0" anchor="ctr"/>
          <a:lstStyle/>
          <a:p>
            <a:pPr marL="0" indent="0">
              <a:buNone/>
            </a:pPr>
            <a:r>
              <a:rPr lang="en-US" sz="1000" dirty="0">
                <a:solidFill>
                  <a:srgbClr val="5A6A8A"/>
                </a:solidFill>
              </a:rPr>
              <a:t>Definitions, who regulates what, deemed exports</a:t>
            </a:r>
            <a:endParaRPr lang="en-US" sz="1000" dirty="0"/>
          </a:p>
        </p:txBody>
      </p:sp>
      <p:sp>
        <p:nvSpPr>
          <p:cNvPr id="13" name="Shape 11"/>
          <p:cNvSpPr/>
          <p:nvPr/>
        </p:nvSpPr>
        <p:spPr>
          <a:xfrm>
            <a:off x="457200" y="2615184"/>
            <a:ext cx="384048" cy="384048"/>
          </a:xfrm>
          <a:prstGeom prst="rect">
            <a:avLst/>
          </a:prstGeom>
          <a:solidFill>
            <a:srgbClr val="BF6000"/>
          </a:solidFill>
          <a:ln w="12700">
            <a:solidFill>
              <a:srgbClr val="BF6000"/>
            </a:solidFill>
            <a:prstDash val="solid"/>
          </a:ln>
        </p:spPr>
        <p:txBody>
          <a:bodyPr/>
          <a:lstStyle/>
          <a:p>
            <a:endParaRPr lang="en-US"/>
          </a:p>
        </p:txBody>
      </p:sp>
      <p:sp>
        <p:nvSpPr>
          <p:cNvPr id="14" name="Text 12"/>
          <p:cNvSpPr/>
          <p:nvPr/>
        </p:nvSpPr>
        <p:spPr>
          <a:xfrm>
            <a:off x="457200" y="2615184"/>
            <a:ext cx="384048" cy="384048"/>
          </a:xfrm>
          <a:prstGeom prst="rect">
            <a:avLst/>
          </a:prstGeom>
          <a:noFill/>
          <a:ln/>
        </p:spPr>
        <p:txBody>
          <a:bodyPr wrap="square" lIns="0" tIns="0" rIns="0" bIns="0" rtlCol="0" anchor="ctr"/>
          <a:lstStyle/>
          <a:p>
            <a:pPr marL="0" indent="0" algn="ctr">
              <a:buNone/>
            </a:pPr>
            <a:r>
              <a:rPr lang="en-US" sz="1600" b="1" dirty="0">
                <a:solidFill>
                  <a:srgbClr val="FFFFFF"/>
                </a:solidFill>
              </a:rPr>
              <a:t>3</a:t>
            </a:r>
            <a:endParaRPr lang="en-US" sz="1600" dirty="0"/>
          </a:p>
        </p:txBody>
      </p:sp>
      <p:sp>
        <p:nvSpPr>
          <p:cNvPr id="15" name="Text 13"/>
          <p:cNvSpPr/>
          <p:nvPr/>
        </p:nvSpPr>
        <p:spPr>
          <a:xfrm>
            <a:off x="960120" y="2624328"/>
            <a:ext cx="2743200" cy="201168"/>
          </a:xfrm>
          <a:prstGeom prst="rect">
            <a:avLst/>
          </a:prstGeom>
          <a:noFill/>
          <a:ln/>
        </p:spPr>
        <p:txBody>
          <a:bodyPr wrap="square" lIns="0" tIns="0" rIns="0" bIns="0" rtlCol="0" anchor="ctr"/>
          <a:lstStyle/>
          <a:p>
            <a:pPr marL="0" indent="0">
              <a:buNone/>
            </a:pPr>
            <a:r>
              <a:rPr lang="en-US" sz="1200" b="1" dirty="0">
                <a:solidFill>
                  <a:srgbClr val="1A2F6A"/>
                </a:solidFill>
              </a:rPr>
              <a:t>Restricted Parties &amp; Red Flags</a:t>
            </a:r>
            <a:endParaRPr lang="en-US" sz="1200" dirty="0"/>
          </a:p>
        </p:txBody>
      </p:sp>
      <p:sp>
        <p:nvSpPr>
          <p:cNvPr id="16" name="Text 14"/>
          <p:cNvSpPr/>
          <p:nvPr/>
        </p:nvSpPr>
        <p:spPr>
          <a:xfrm>
            <a:off x="960120" y="2816352"/>
            <a:ext cx="7498080" cy="182880"/>
          </a:xfrm>
          <a:prstGeom prst="rect">
            <a:avLst/>
          </a:prstGeom>
          <a:noFill/>
          <a:ln/>
        </p:spPr>
        <p:txBody>
          <a:bodyPr wrap="square" lIns="0" tIns="0" rIns="0" bIns="0" rtlCol="0" anchor="ctr"/>
          <a:lstStyle/>
          <a:p>
            <a:pPr marL="0" indent="0">
              <a:buNone/>
            </a:pPr>
            <a:r>
              <a:rPr lang="en-US" sz="1000" dirty="0">
                <a:solidFill>
                  <a:srgbClr val="5A6A8A"/>
                </a:solidFill>
              </a:rPr>
              <a:t>Who you can't deal with — and how to spot warning signs</a:t>
            </a:r>
            <a:endParaRPr lang="en-US" sz="1000" dirty="0"/>
          </a:p>
        </p:txBody>
      </p:sp>
      <p:sp>
        <p:nvSpPr>
          <p:cNvPr id="17" name="Shape 15"/>
          <p:cNvSpPr/>
          <p:nvPr/>
        </p:nvSpPr>
        <p:spPr>
          <a:xfrm>
            <a:off x="457200" y="3328416"/>
            <a:ext cx="384048" cy="384048"/>
          </a:xfrm>
          <a:prstGeom prst="rect">
            <a:avLst/>
          </a:prstGeom>
          <a:solidFill>
            <a:srgbClr val="1A2F6A"/>
          </a:solidFill>
          <a:ln w="12700">
            <a:solidFill>
              <a:srgbClr val="1A2F6A"/>
            </a:solidFill>
            <a:prstDash val="solid"/>
          </a:ln>
        </p:spPr>
        <p:txBody>
          <a:bodyPr/>
          <a:lstStyle/>
          <a:p>
            <a:endParaRPr lang="en-US"/>
          </a:p>
        </p:txBody>
      </p:sp>
      <p:sp>
        <p:nvSpPr>
          <p:cNvPr id="18" name="Text 16"/>
          <p:cNvSpPr/>
          <p:nvPr/>
        </p:nvSpPr>
        <p:spPr>
          <a:xfrm>
            <a:off x="457200" y="3328416"/>
            <a:ext cx="384048" cy="384048"/>
          </a:xfrm>
          <a:prstGeom prst="rect">
            <a:avLst/>
          </a:prstGeom>
          <a:noFill/>
          <a:ln/>
        </p:spPr>
        <p:txBody>
          <a:bodyPr wrap="square" lIns="0" tIns="0" rIns="0" bIns="0" rtlCol="0" anchor="ctr"/>
          <a:lstStyle/>
          <a:p>
            <a:pPr marL="0" indent="0" algn="ctr">
              <a:buNone/>
            </a:pPr>
            <a:r>
              <a:rPr lang="en-US" sz="1600" b="1" dirty="0">
                <a:solidFill>
                  <a:srgbClr val="FFFFFF"/>
                </a:solidFill>
              </a:rPr>
              <a:t>4</a:t>
            </a:r>
            <a:endParaRPr lang="en-US" sz="1600" dirty="0"/>
          </a:p>
        </p:txBody>
      </p:sp>
      <p:sp>
        <p:nvSpPr>
          <p:cNvPr id="19" name="Text 17"/>
          <p:cNvSpPr/>
          <p:nvPr/>
        </p:nvSpPr>
        <p:spPr>
          <a:xfrm>
            <a:off x="960120" y="3337560"/>
            <a:ext cx="2743200" cy="201168"/>
          </a:xfrm>
          <a:prstGeom prst="rect">
            <a:avLst/>
          </a:prstGeom>
          <a:noFill/>
          <a:ln/>
        </p:spPr>
        <p:txBody>
          <a:bodyPr wrap="square" lIns="0" tIns="0" rIns="0" bIns="0" rtlCol="0" anchor="ctr"/>
          <a:lstStyle/>
          <a:p>
            <a:pPr marL="0" indent="0">
              <a:buNone/>
            </a:pPr>
            <a:r>
              <a:rPr lang="en-US" sz="1200" b="1" dirty="0">
                <a:solidFill>
                  <a:srgbClr val="1A2F6A"/>
                </a:solidFill>
              </a:rPr>
              <a:t>Your Role</a:t>
            </a:r>
            <a:endParaRPr lang="en-US" sz="1200" dirty="0"/>
          </a:p>
        </p:txBody>
      </p:sp>
      <p:sp>
        <p:nvSpPr>
          <p:cNvPr id="20" name="Text 18"/>
          <p:cNvSpPr/>
          <p:nvPr/>
        </p:nvSpPr>
        <p:spPr>
          <a:xfrm>
            <a:off x="960120" y="3529584"/>
            <a:ext cx="7498080" cy="182880"/>
          </a:xfrm>
          <a:prstGeom prst="rect">
            <a:avLst/>
          </a:prstGeom>
          <a:noFill/>
          <a:ln/>
        </p:spPr>
        <p:txBody>
          <a:bodyPr wrap="square" lIns="0" tIns="0" rIns="0" bIns="0" rtlCol="0" anchor="ctr"/>
          <a:lstStyle/>
          <a:p>
            <a:pPr marL="0" indent="0">
              <a:buNone/>
            </a:pPr>
            <a:r>
              <a:rPr lang="en-US" sz="1000" dirty="0">
                <a:solidFill>
                  <a:srgbClr val="5A6A8A"/>
                </a:solidFill>
              </a:rPr>
              <a:t>How compliance touches every department</a:t>
            </a:r>
            <a:endParaRPr lang="en-US" sz="1000" dirty="0"/>
          </a:p>
        </p:txBody>
      </p:sp>
      <p:sp>
        <p:nvSpPr>
          <p:cNvPr id="21" name="Shape 19"/>
          <p:cNvSpPr/>
          <p:nvPr/>
        </p:nvSpPr>
        <p:spPr>
          <a:xfrm>
            <a:off x="457200" y="4041648"/>
            <a:ext cx="384048" cy="384048"/>
          </a:xfrm>
          <a:prstGeom prst="rect">
            <a:avLst/>
          </a:prstGeom>
          <a:solidFill>
            <a:srgbClr val="1A5C2E"/>
          </a:solidFill>
          <a:ln w="12700">
            <a:solidFill>
              <a:srgbClr val="1A5C2E"/>
            </a:solidFill>
            <a:prstDash val="solid"/>
          </a:ln>
        </p:spPr>
        <p:txBody>
          <a:bodyPr/>
          <a:lstStyle/>
          <a:p>
            <a:endParaRPr lang="en-US"/>
          </a:p>
        </p:txBody>
      </p:sp>
      <p:sp>
        <p:nvSpPr>
          <p:cNvPr id="22" name="Text 20"/>
          <p:cNvSpPr/>
          <p:nvPr/>
        </p:nvSpPr>
        <p:spPr>
          <a:xfrm>
            <a:off x="457200" y="4041648"/>
            <a:ext cx="384048" cy="384048"/>
          </a:xfrm>
          <a:prstGeom prst="rect">
            <a:avLst/>
          </a:prstGeom>
          <a:noFill/>
          <a:ln/>
        </p:spPr>
        <p:txBody>
          <a:bodyPr wrap="square" lIns="0" tIns="0" rIns="0" bIns="0" rtlCol="0" anchor="ctr"/>
          <a:lstStyle/>
          <a:p>
            <a:pPr marL="0" indent="0" algn="ctr">
              <a:buNone/>
            </a:pPr>
            <a:r>
              <a:rPr lang="en-US" sz="1600" b="1" dirty="0">
                <a:solidFill>
                  <a:srgbClr val="FFFFFF"/>
                </a:solidFill>
              </a:rPr>
              <a:t>5</a:t>
            </a:r>
            <a:endParaRPr lang="en-US" sz="1600" dirty="0"/>
          </a:p>
        </p:txBody>
      </p:sp>
      <p:sp>
        <p:nvSpPr>
          <p:cNvPr id="23" name="Text 21"/>
          <p:cNvSpPr/>
          <p:nvPr/>
        </p:nvSpPr>
        <p:spPr>
          <a:xfrm>
            <a:off x="960120" y="4050792"/>
            <a:ext cx="2743200" cy="201168"/>
          </a:xfrm>
          <a:prstGeom prst="rect">
            <a:avLst/>
          </a:prstGeom>
          <a:noFill/>
          <a:ln/>
        </p:spPr>
        <p:txBody>
          <a:bodyPr wrap="square" lIns="0" tIns="0" rIns="0" bIns="0" rtlCol="0" anchor="ctr"/>
          <a:lstStyle/>
          <a:p>
            <a:pPr marL="0" indent="0">
              <a:buNone/>
            </a:pPr>
            <a:r>
              <a:rPr lang="en-US" sz="1200" b="1" dirty="0">
                <a:solidFill>
                  <a:srgbClr val="1A2F6A"/>
                </a:solidFill>
              </a:rPr>
              <a:t>Our Policy &amp; How to Report</a:t>
            </a:r>
            <a:endParaRPr lang="en-US" sz="1200" dirty="0"/>
          </a:p>
        </p:txBody>
      </p:sp>
      <p:sp>
        <p:nvSpPr>
          <p:cNvPr id="24" name="Text 22"/>
          <p:cNvSpPr/>
          <p:nvPr/>
        </p:nvSpPr>
        <p:spPr>
          <a:xfrm>
            <a:off x="960120" y="4242816"/>
            <a:ext cx="7498080" cy="182880"/>
          </a:xfrm>
          <a:prstGeom prst="rect">
            <a:avLst/>
          </a:prstGeom>
          <a:noFill/>
          <a:ln/>
        </p:spPr>
        <p:txBody>
          <a:bodyPr wrap="square" lIns="0" tIns="0" rIns="0" bIns="0" rtlCol="0" anchor="ctr"/>
          <a:lstStyle/>
          <a:p>
            <a:pPr marL="0" indent="0">
              <a:buNone/>
            </a:pPr>
            <a:r>
              <a:rPr lang="en-US" sz="1000" dirty="0">
                <a:solidFill>
                  <a:srgbClr val="5A6A8A"/>
                </a:solidFill>
              </a:rPr>
              <a:t>Escalation, hold process, and your protection</a:t>
            </a:r>
            <a:endParaRPr lang="en-US" sz="1000" dirty="0"/>
          </a:p>
        </p:txBody>
      </p:sp>
      <p:sp>
        <p:nvSpPr>
          <p:cNvPr id="25" name="Shape 23"/>
          <p:cNvSpPr/>
          <p:nvPr/>
        </p:nvSpPr>
        <p:spPr>
          <a:xfrm>
            <a:off x="457200" y="4754880"/>
            <a:ext cx="8229600" cy="18288"/>
          </a:xfrm>
          <a:prstGeom prst="rect">
            <a:avLst/>
          </a:prstGeom>
          <a:solidFill>
            <a:srgbClr val="E8EFF8"/>
          </a:solidFill>
          <a:ln w="12700">
            <a:solidFill>
              <a:srgbClr val="E8EFF8"/>
            </a:solidFill>
            <a:prstDash val="solid"/>
          </a:ln>
        </p:spPr>
        <p:txBody>
          <a:bodyPr/>
          <a:lstStyle/>
          <a:p>
            <a:endParaRPr lang="en-US"/>
          </a:p>
        </p:txBody>
      </p:sp>
      <p:sp>
        <p:nvSpPr>
          <p:cNvPr id="26" name="Text 24"/>
          <p:cNvSpPr/>
          <p:nvPr/>
        </p:nvSpPr>
        <p:spPr>
          <a:xfrm>
            <a:off x="457200" y="4773168"/>
            <a:ext cx="8229600" cy="228600"/>
          </a:xfrm>
          <a:prstGeom prst="rect">
            <a:avLst/>
          </a:prstGeom>
          <a:noFill/>
          <a:ln/>
        </p:spPr>
        <p:txBody>
          <a:bodyPr wrap="square" lIns="0" tIns="0" rIns="0" bIns="0" rtlCol="0" anchor="ctr"/>
          <a:lstStyle/>
          <a:p>
            <a:pPr marL="0" indent="0">
              <a:buNone/>
            </a:pPr>
            <a:r>
              <a:rPr lang="en-US" sz="900" i="1" dirty="0">
                <a:solidFill>
                  <a:srgbClr val="5A6A8A"/>
                </a:solidFill>
              </a:rPr>
              <a:t>Estimated time: 30 minutes  |  Questions: ask at any time  |  Training acknowledgment required at end</a:t>
            </a:r>
            <a:endParaRPr lang="en-US" sz="900" dirty="0"/>
          </a:p>
        </p:txBody>
      </p:sp>
      <p:sp>
        <p:nvSpPr>
          <p:cNvPr id="27" name="Text 25"/>
          <p:cNvSpPr/>
          <p:nvPr/>
        </p:nvSpPr>
        <p:spPr>
          <a:xfrm>
            <a:off x="8321040" y="4846320"/>
            <a:ext cx="640080" cy="201168"/>
          </a:xfrm>
          <a:prstGeom prst="rect">
            <a:avLst/>
          </a:prstGeom>
          <a:noFill/>
          <a:ln/>
        </p:spPr>
        <p:txBody>
          <a:bodyPr wrap="square" rtlCol="0" anchor="ctr"/>
          <a:lstStyle/>
          <a:p>
            <a:pPr marL="0" indent="0" algn="r">
              <a:buNone/>
            </a:pPr>
            <a:r>
              <a:rPr lang="en-US" sz="800" dirty="0">
                <a:solidFill>
                  <a:srgbClr val="AAAAAA"/>
                </a:solidFill>
              </a:rPr>
              <a:t>2 / 21</a:t>
            </a:r>
            <a:endParaRPr lang="en-US" sz="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457200" y="164592"/>
            <a:ext cx="2926080" cy="292608"/>
          </a:xfrm>
          <a:prstGeom prst="roundRect">
            <a:avLst>
              <a:gd name="adj" fmla="val 31250"/>
            </a:avLst>
          </a:prstGeom>
          <a:solidFill>
            <a:srgbClr val="1A5C2E"/>
          </a:solidFill>
          <a:ln w="12700">
            <a:solidFill>
              <a:srgbClr val="1A5C2E"/>
            </a:solidFill>
            <a:prstDash val="solid"/>
          </a:ln>
        </p:spPr>
        <p:txBody>
          <a:bodyPr/>
          <a:lstStyle/>
          <a:p>
            <a:endParaRPr lang="en-US"/>
          </a:p>
        </p:txBody>
      </p:sp>
      <p:sp>
        <p:nvSpPr>
          <p:cNvPr id="3" name="Text 1"/>
          <p:cNvSpPr/>
          <p:nvPr/>
        </p:nvSpPr>
        <p:spPr>
          <a:xfrm>
            <a:off x="457200" y="164592"/>
            <a:ext cx="2926080" cy="292608"/>
          </a:xfrm>
          <a:prstGeom prst="rect">
            <a:avLst/>
          </a:prstGeom>
          <a:noFill/>
          <a:ln/>
        </p:spPr>
        <p:txBody>
          <a:bodyPr wrap="square" lIns="0" tIns="0" rIns="0" bIns="0" rtlCol="0" anchor="ctr"/>
          <a:lstStyle/>
          <a:p>
            <a:pPr marL="0" indent="0" algn="ctr">
              <a:buNone/>
            </a:pPr>
            <a:r>
              <a:rPr lang="en-US" sz="900" b="1" dirty="0">
                <a:solidFill>
                  <a:srgbClr val="FFFFFF"/>
                </a:solidFill>
              </a:rPr>
              <a:t>SECTION 5 — POLICY &amp; REPORTING</a:t>
            </a:r>
            <a:endParaRPr lang="en-US" sz="900" dirty="0"/>
          </a:p>
        </p:txBody>
      </p:sp>
      <p:sp>
        <p:nvSpPr>
          <p:cNvPr id="4" name="Text 2"/>
          <p:cNvSpPr/>
          <p:nvPr/>
        </p:nvSpPr>
        <p:spPr>
          <a:xfrm>
            <a:off x="457200" y="502920"/>
            <a:ext cx="8229600" cy="502920"/>
          </a:xfrm>
          <a:prstGeom prst="rect">
            <a:avLst/>
          </a:prstGeom>
          <a:noFill/>
          <a:ln/>
        </p:spPr>
        <p:txBody>
          <a:bodyPr wrap="square" lIns="0" tIns="0" rIns="0" bIns="0" rtlCol="0" anchor="ctr"/>
          <a:lstStyle/>
          <a:p>
            <a:pPr marL="0" indent="0">
              <a:buNone/>
            </a:pPr>
            <a:r>
              <a:rPr lang="en-US" sz="2800" b="1" dirty="0">
                <a:solidFill>
                  <a:srgbClr val="1A2F6A"/>
                </a:solidFill>
              </a:rPr>
              <a:t>How to Escalate — And What Happens Next</a:t>
            </a:r>
            <a:endParaRPr lang="en-US" sz="2800" dirty="0"/>
          </a:p>
        </p:txBody>
      </p:sp>
      <p:sp>
        <p:nvSpPr>
          <p:cNvPr id="5" name="Shape 3"/>
          <p:cNvSpPr/>
          <p:nvPr/>
        </p:nvSpPr>
        <p:spPr>
          <a:xfrm>
            <a:off x="365760" y="1051560"/>
            <a:ext cx="1828800" cy="1005840"/>
          </a:xfrm>
          <a:prstGeom prst="ellipse">
            <a:avLst/>
          </a:prstGeom>
          <a:solidFill>
            <a:srgbClr val="C00000"/>
          </a:solidFill>
          <a:ln w="12700">
            <a:solidFill>
              <a:srgbClr val="C00000"/>
            </a:solidFill>
            <a:prstDash val="solid"/>
          </a:ln>
        </p:spPr>
        <p:txBody>
          <a:bodyPr/>
          <a:lstStyle/>
          <a:p>
            <a:endParaRPr lang="en-US"/>
          </a:p>
        </p:txBody>
      </p:sp>
      <p:sp>
        <p:nvSpPr>
          <p:cNvPr id="6" name="Text 4"/>
          <p:cNvSpPr/>
          <p:nvPr/>
        </p:nvSpPr>
        <p:spPr>
          <a:xfrm>
            <a:off x="365760" y="1051560"/>
            <a:ext cx="1828800" cy="1005840"/>
          </a:xfrm>
          <a:prstGeom prst="rect">
            <a:avLst/>
          </a:prstGeom>
          <a:noFill/>
          <a:ln/>
        </p:spPr>
        <p:txBody>
          <a:bodyPr wrap="square" lIns="0" tIns="0" rIns="0" bIns="0" rtlCol="0" anchor="ctr"/>
          <a:lstStyle/>
          <a:p>
            <a:pPr marL="0" indent="0" algn="ctr">
              <a:buNone/>
            </a:pPr>
            <a:r>
              <a:rPr lang="en-US" sz="2800" b="1" dirty="0">
                <a:solidFill>
                  <a:srgbClr val="FFFFFF"/>
                </a:solidFill>
              </a:rPr>
              <a:t>1</a:t>
            </a:r>
            <a:endParaRPr lang="en-US" sz="2800" dirty="0"/>
          </a:p>
        </p:txBody>
      </p:sp>
      <p:sp>
        <p:nvSpPr>
          <p:cNvPr id="7" name="Text 5"/>
          <p:cNvSpPr/>
          <p:nvPr/>
        </p:nvSpPr>
        <p:spPr>
          <a:xfrm>
            <a:off x="274320" y="2148840"/>
            <a:ext cx="2011680" cy="548640"/>
          </a:xfrm>
          <a:prstGeom prst="rect">
            <a:avLst/>
          </a:prstGeom>
          <a:noFill/>
          <a:ln/>
        </p:spPr>
        <p:txBody>
          <a:bodyPr wrap="square" lIns="0" tIns="0" rIns="0" bIns="0" rtlCol="0" anchor="ctr"/>
          <a:lstStyle/>
          <a:p>
            <a:pPr marL="0" indent="0" algn="ctr">
              <a:buNone/>
            </a:pPr>
            <a:r>
              <a:rPr lang="en-US" sz="1000" b="1" dirty="0">
                <a:solidFill>
                  <a:srgbClr val="C00000"/>
                </a:solidFill>
              </a:rPr>
              <a:t>You identify</a:t>
            </a:r>
            <a:endParaRPr lang="en-US" sz="1000" dirty="0"/>
          </a:p>
          <a:p>
            <a:pPr marL="0" indent="0" algn="ctr">
              <a:buNone/>
            </a:pPr>
            <a:r>
              <a:rPr lang="en-US" sz="1000" b="1" dirty="0">
                <a:solidFill>
                  <a:srgbClr val="C00000"/>
                </a:solidFill>
              </a:rPr>
              <a:t>a concern</a:t>
            </a:r>
            <a:endParaRPr lang="en-US" sz="1000" dirty="0"/>
          </a:p>
        </p:txBody>
      </p:sp>
      <p:sp>
        <p:nvSpPr>
          <p:cNvPr id="8" name="Shape 6"/>
          <p:cNvSpPr/>
          <p:nvPr/>
        </p:nvSpPr>
        <p:spPr>
          <a:xfrm>
            <a:off x="2194560" y="1554480"/>
            <a:ext cx="320040" cy="0"/>
          </a:xfrm>
          <a:prstGeom prst="line">
            <a:avLst/>
          </a:prstGeom>
          <a:noFill/>
          <a:ln w="25400">
            <a:solidFill>
              <a:srgbClr val="CCCCCC"/>
            </a:solidFill>
            <a:prstDash val="solid"/>
          </a:ln>
        </p:spPr>
        <p:txBody>
          <a:bodyPr/>
          <a:lstStyle/>
          <a:p>
            <a:endParaRPr lang="en-US"/>
          </a:p>
        </p:txBody>
      </p:sp>
      <p:sp>
        <p:nvSpPr>
          <p:cNvPr id="9" name="Shape 7"/>
          <p:cNvSpPr/>
          <p:nvPr/>
        </p:nvSpPr>
        <p:spPr>
          <a:xfrm>
            <a:off x="2514600" y="1051560"/>
            <a:ext cx="1828800" cy="1005840"/>
          </a:xfrm>
          <a:prstGeom prst="ellipse">
            <a:avLst/>
          </a:prstGeom>
          <a:solidFill>
            <a:srgbClr val="BF6000"/>
          </a:solidFill>
          <a:ln w="12700">
            <a:solidFill>
              <a:srgbClr val="BF6000"/>
            </a:solidFill>
            <a:prstDash val="solid"/>
          </a:ln>
        </p:spPr>
        <p:txBody>
          <a:bodyPr/>
          <a:lstStyle/>
          <a:p>
            <a:endParaRPr lang="en-US"/>
          </a:p>
        </p:txBody>
      </p:sp>
      <p:sp>
        <p:nvSpPr>
          <p:cNvPr id="10" name="Text 8"/>
          <p:cNvSpPr/>
          <p:nvPr/>
        </p:nvSpPr>
        <p:spPr>
          <a:xfrm>
            <a:off x="2514600" y="1051560"/>
            <a:ext cx="1828800" cy="1005840"/>
          </a:xfrm>
          <a:prstGeom prst="rect">
            <a:avLst/>
          </a:prstGeom>
          <a:noFill/>
          <a:ln/>
        </p:spPr>
        <p:txBody>
          <a:bodyPr wrap="square" lIns="0" tIns="0" rIns="0" bIns="0" rtlCol="0" anchor="ctr"/>
          <a:lstStyle/>
          <a:p>
            <a:pPr marL="0" indent="0" algn="ctr">
              <a:buNone/>
            </a:pPr>
            <a:r>
              <a:rPr lang="en-US" sz="2800" b="1" dirty="0">
                <a:solidFill>
                  <a:srgbClr val="FFFFFF"/>
                </a:solidFill>
              </a:rPr>
              <a:t>2</a:t>
            </a:r>
            <a:endParaRPr lang="en-US" sz="2800" dirty="0"/>
          </a:p>
        </p:txBody>
      </p:sp>
      <p:sp>
        <p:nvSpPr>
          <p:cNvPr id="11" name="Text 9"/>
          <p:cNvSpPr/>
          <p:nvPr/>
        </p:nvSpPr>
        <p:spPr>
          <a:xfrm>
            <a:off x="2423160" y="2148840"/>
            <a:ext cx="2011680" cy="548640"/>
          </a:xfrm>
          <a:prstGeom prst="rect">
            <a:avLst/>
          </a:prstGeom>
          <a:noFill/>
          <a:ln/>
        </p:spPr>
        <p:txBody>
          <a:bodyPr wrap="square" lIns="0" tIns="0" rIns="0" bIns="0" rtlCol="0" anchor="ctr"/>
          <a:lstStyle/>
          <a:p>
            <a:pPr marL="0" indent="0" algn="ctr">
              <a:buNone/>
            </a:pPr>
            <a:r>
              <a:rPr lang="en-US" sz="1000" b="1" dirty="0">
                <a:solidFill>
                  <a:srgbClr val="BF6000"/>
                </a:solidFill>
              </a:rPr>
              <a:t>Contact ECO</a:t>
            </a:r>
            <a:endParaRPr lang="en-US" sz="1000" dirty="0"/>
          </a:p>
          <a:p>
            <a:pPr marL="0" indent="0" algn="ctr">
              <a:buNone/>
            </a:pPr>
            <a:r>
              <a:rPr lang="en-US" sz="1000" b="1" dirty="0">
                <a:solidFill>
                  <a:srgbClr val="BF6000"/>
                </a:solidFill>
              </a:rPr>
              <a:t>or supervisor</a:t>
            </a:r>
            <a:endParaRPr lang="en-US" sz="1000" dirty="0"/>
          </a:p>
        </p:txBody>
      </p:sp>
      <p:sp>
        <p:nvSpPr>
          <p:cNvPr id="12" name="Shape 10"/>
          <p:cNvSpPr/>
          <p:nvPr/>
        </p:nvSpPr>
        <p:spPr>
          <a:xfrm>
            <a:off x="4343400" y="1554480"/>
            <a:ext cx="320040" cy="0"/>
          </a:xfrm>
          <a:prstGeom prst="line">
            <a:avLst/>
          </a:prstGeom>
          <a:noFill/>
          <a:ln w="25400">
            <a:solidFill>
              <a:srgbClr val="CCCCCC"/>
            </a:solidFill>
            <a:prstDash val="solid"/>
          </a:ln>
        </p:spPr>
        <p:txBody>
          <a:bodyPr/>
          <a:lstStyle/>
          <a:p>
            <a:endParaRPr lang="en-US"/>
          </a:p>
        </p:txBody>
      </p:sp>
      <p:sp>
        <p:nvSpPr>
          <p:cNvPr id="13" name="Shape 11"/>
          <p:cNvSpPr/>
          <p:nvPr/>
        </p:nvSpPr>
        <p:spPr>
          <a:xfrm>
            <a:off x="4663440" y="1051560"/>
            <a:ext cx="1828800" cy="1005840"/>
          </a:xfrm>
          <a:prstGeom prst="ellipse">
            <a:avLst/>
          </a:prstGeom>
          <a:solidFill>
            <a:srgbClr val="1A2F6A"/>
          </a:solidFill>
          <a:ln w="12700">
            <a:solidFill>
              <a:srgbClr val="1A2F6A"/>
            </a:solidFill>
            <a:prstDash val="solid"/>
          </a:ln>
        </p:spPr>
        <p:txBody>
          <a:bodyPr/>
          <a:lstStyle/>
          <a:p>
            <a:endParaRPr lang="en-US"/>
          </a:p>
        </p:txBody>
      </p:sp>
      <p:sp>
        <p:nvSpPr>
          <p:cNvPr id="14" name="Text 12"/>
          <p:cNvSpPr/>
          <p:nvPr/>
        </p:nvSpPr>
        <p:spPr>
          <a:xfrm>
            <a:off x="4663440" y="1051560"/>
            <a:ext cx="1828800" cy="1005840"/>
          </a:xfrm>
          <a:prstGeom prst="rect">
            <a:avLst/>
          </a:prstGeom>
          <a:noFill/>
          <a:ln/>
        </p:spPr>
        <p:txBody>
          <a:bodyPr wrap="square" lIns="0" tIns="0" rIns="0" bIns="0" rtlCol="0" anchor="ctr"/>
          <a:lstStyle/>
          <a:p>
            <a:pPr marL="0" indent="0" algn="ctr">
              <a:buNone/>
            </a:pPr>
            <a:r>
              <a:rPr lang="en-US" sz="2800" b="1" dirty="0">
                <a:solidFill>
                  <a:srgbClr val="FFFFFF"/>
                </a:solidFill>
              </a:rPr>
              <a:t>3</a:t>
            </a:r>
            <a:endParaRPr lang="en-US" sz="2800" dirty="0"/>
          </a:p>
        </p:txBody>
      </p:sp>
      <p:sp>
        <p:nvSpPr>
          <p:cNvPr id="15" name="Text 13"/>
          <p:cNvSpPr/>
          <p:nvPr/>
        </p:nvSpPr>
        <p:spPr>
          <a:xfrm>
            <a:off x="4572000" y="2148840"/>
            <a:ext cx="2011680" cy="548640"/>
          </a:xfrm>
          <a:prstGeom prst="rect">
            <a:avLst/>
          </a:prstGeom>
          <a:noFill/>
          <a:ln/>
        </p:spPr>
        <p:txBody>
          <a:bodyPr wrap="square" lIns="0" tIns="0" rIns="0" bIns="0" rtlCol="0" anchor="ctr"/>
          <a:lstStyle/>
          <a:p>
            <a:pPr marL="0" indent="0" algn="ctr">
              <a:buNone/>
            </a:pPr>
            <a:r>
              <a:rPr lang="en-US" sz="1000" b="1" dirty="0">
                <a:solidFill>
                  <a:srgbClr val="1A2F6A"/>
                </a:solidFill>
              </a:rPr>
              <a:t>ECO assesses</a:t>
            </a:r>
            <a:endParaRPr lang="en-US" sz="1000" dirty="0"/>
          </a:p>
          <a:p>
            <a:pPr marL="0" indent="0" algn="ctr">
              <a:buNone/>
            </a:pPr>
            <a:r>
              <a:rPr lang="en-US" sz="1000" b="1" dirty="0">
                <a:solidFill>
                  <a:srgbClr val="1A2F6A"/>
                </a:solidFill>
              </a:rPr>
              <a:t>and decides</a:t>
            </a:r>
            <a:endParaRPr lang="en-US" sz="1000" dirty="0"/>
          </a:p>
        </p:txBody>
      </p:sp>
      <p:sp>
        <p:nvSpPr>
          <p:cNvPr id="16" name="Shape 14"/>
          <p:cNvSpPr/>
          <p:nvPr/>
        </p:nvSpPr>
        <p:spPr>
          <a:xfrm>
            <a:off x="6492240" y="1554480"/>
            <a:ext cx="320040" cy="0"/>
          </a:xfrm>
          <a:prstGeom prst="line">
            <a:avLst/>
          </a:prstGeom>
          <a:noFill/>
          <a:ln w="25400">
            <a:solidFill>
              <a:srgbClr val="CCCCCC"/>
            </a:solidFill>
            <a:prstDash val="solid"/>
          </a:ln>
        </p:spPr>
        <p:txBody>
          <a:bodyPr/>
          <a:lstStyle/>
          <a:p>
            <a:endParaRPr lang="en-US"/>
          </a:p>
        </p:txBody>
      </p:sp>
      <p:sp>
        <p:nvSpPr>
          <p:cNvPr id="17" name="Shape 15"/>
          <p:cNvSpPr/>
          <p:nvPr/>
        </p:nvSpPr>
        <p:spPr>
          <a:xfrm>
            <a:off x="6812280" y="1051560"/>
            <a:ext cx="1828800" cy="1005840"/>
          </a:xfrm>
          <a:prstGeom prst="ellipse">
            <a:avLst/>
          </a:prstGeom>
          <a:solidFill>
            <a:srgbClr val="1A5C2E"/>
          </a:solidFill>
          <a:ln w="12700">
            <a:solidFill>
              <a:srgbClr val="1A5C2E"/>
            </a:solidFill>
            <a:prstDash val="solid"/>
          </a:ln>
        </p:spPr>
        <p:txBody>
          <a:bodyPr/>
          <a:lstStyle/>
          <a:p>
            <a:endParaRPr lang="en-US"/>
          </a:p>
        </p:txBody>
      </p:sp>
      <p:sp>
        <p:nvSpPr>
          <p:cNvPr id="18" name="Text 16"/>
          <p:cNvSpPr/>
          <p:nvPr/>
        </p:nvSpPr>
        <p:spPr>
          <a:xfrm>
            <a:off x="6812280" y="1051560"/>
            <a:ext cx="1828800" cy="1005840"/>
          </a:xfrm>
          <a:prstGeom prst="rect">
            <a:avLst/>
          </a:prstGeom>
          <a:noFill/>
          <a:ln/>
        </p:spPr>
        <p:txBody>
          <a:bodyPr wrap="square" lIns="0" tIns="0" rIns="0" bIns="0" rtlCol="0" anchor="ctr"/>
          <a:lstStyle/>
          <a:p>
            <a:pPr marL="0" indent="0" algn="ctr">
              <a:buNone/>
            </a:pPr>
            <a:r>
              <a:rPr lang="en-US" sz="2800" b="1" dirty="0">
                <a:solidFill>
                  <a:srgbClr val="FFFFFF"/>
                </a:solidFill>
              </a:rPr>
              <a:t>4</a:t>
            </a:r>
            <a:endParaRPr lang="en-US" sz="2800" dirty="0"/>
          </a:p>
        </p:txBody>
      </p:sp>
      <p:sp>
        <p:nvSpPr>
          <p:cNvPr id="19" name="Text 17"/>
          <p:cNvSpPr/>
          <p:nvPr/>
        </p:nvSpPr>
        <p:spPr>
          <a:xfrm>
            <a:off x="6720840" y="2148840"/>
            <a:ext cx="2011680" cy="548640"/>
          </a:xfrm>
          <a:prstGeom prst="rect">
            <a:avLst/>
          </a:prstGeom>
          <a:noFill/>
          <a:ln/>
        </p:spPr>
        <p:txBody>
          <a:bodyPr wrap="square" lIns="0" tIns="0" rIns="0" bIns="0" rtlCol="0" anchor="ctr"/>
          <a:lstStyle/>
          <a:p>
            <a:pPr marL="0" indent="0" algn="ctr">
              <a:buNone/>
            </a:pPr>
            <a:r>
              <a:rPr lang="en-US" sz="1000" b="1" dirty="0">
                <a:solidFill>
                  <a:srgbClr val="1A5C2E"/>
                </a:solidFill>
              </a:rPr>
              <a:t>Hold or clear</a:t>
            </a:r>
            <a:endParaRPr lang="en-US" sz="1000" dirty="0"/>
          </a:p>
          <a:p>
            <a:pPr marL="0" indent="0" algn="ctr">
              <a:buNone/>
            </a:pPr>
            <a:r>
              <a:rPr lang="en-US" sz="1000" b="1" dirty="0">
                <a:solidFill>
                  <a:srgbClr val="1A5C2E"/>
                </a:solidFill>
              </a:rPr>
              <a:t>the transaction</a:t>
            </a:r>
            <a:endParaRPr lang="en-US" sz="1000" dirty="0"/>
          </a:p>
        </p:txBody>
      </p:sp>
      <p:sp>
        <p:nvSpPr>
          <p:cNvPr id="20" name="Shape 18"/>
          <p:cNvSpPr/>
          <p:nvPr/>
        </p:nvSpPr>
        <p:spPr>
          <a:xfrm>
            <a:off x="365760" y="2788920"/>
            <a:ext cx="4160520" cy="2084832"/>
          </a:xfrm>
          <a:prstGeom prst="rect">
            <a:avLst/>
          </a:prstGeom>
          <a:solidFill>
            <a:srgbClr val="E8EFF8"/>
          </a:solidFill>
          <a:ln w="12700">
            <a:solidFill>
              <a:srgbClr val="E8EFF8"/>
            </a:solidFill>
            <a:prstDash val="solid"/>
          </a:ln>
        </p:spPr>
        <p:txBody>
          <a:bodyPr/>
          <a:lstStyle/>
          <a:p>
            <a:endParaRPr lang="en-US"/>
          </a:p>
        </p:txBody>
      </p:sp>
      <p:pic>
        <p:nvPicPr>
          <p:cNvPr id="21" name="Image 0" descr="preencoded.png"/>
          <p:cNvPicPr>
            <a:picLocks noChangeAspect="1"/>
          </p:cNvPicPr>
          <p:nvPr/>
        </p:nvPicPr>
        <p:blipFill>
          <a:blip r:embed="rId3"/>
          <a:stretch>
            <a:fillRect/>
          </a:stretch>
        </p:blipFill>
        <p:spPr>
          <a:xfrm>
            <a:off x="548640" y="2907792"/>
            <a:ext cx="347472" cy="347472"/>
          </a:xfrm>
          <a:prstGeom prst="rect">
            <a:avLst/>
          </a:prstGeom>
        </p:spPr>
      </p:pic>
      <p:sp>
        <p:nvSpPr>
          <p:cNvPr id="22" name="Text 19"/>
          <p:cNvSpPr/>
          <p:nvPr/>
        </p:nvSpPr>
        <p:spPr>
          <a:xfrm>
            <a:off x="1005840" y="2907792"/>
            <a:ext cx="3291840" cy="347472"/>
          </a:xfrm>
          <a:prstGeom prst="rect">
            <a:avLst/>
          </a:prstGeom>
          <a:noFill/>
          <a:ln/>
        </p:spPr>
        <p:txBody>
          <a:bodyPr wrap="square" lIns="0" tIns="0" rIns="0" bIns="0" rtlCol="0" anchor="ctr"/>
          <a:lstStyle/>
          <a:p>
            <a:pPr marL="0" indent="0">
              <a:buNone/>
            </a:pPr>
            <a:r>
              <a:rPr lang="en-US" sz="1300" b="1" dirty="0">
                <a:solidFill>
                  <a:srgbClr val="1A2F6A"/>
                </a:solidFill>
              </a:rPr>
              <a:t>Who To Contact</a:t>
            </a:r>
            <a:endParaRPr lang="en-US" sz="1300" dirty="0"/>
          </a:p>
        </p:txBody>
      </p:sp>
      <p:sp>
        <p:nvSpPr>
          <p:cNvPr id="23" name="Text 20"/>
          <p:cNvSpPr/>
          <p:nvPr/>
        </p:nvSpPr>
        <p:spPr>
          <a:xfrm>
            <a:off x="548640" y="3383280"/>
            <a:ext cx="3657600" cy="1325880"/>
          </a:xfrm>
          <a:prstGeom prst="rect">
            <a:avLst/>
          </a:prstGeom>
          <a:noFill/>
          <a:ln/>
        </p:spPr>
        <p:txBody>
          <a:bodyPr wrap="square" lIns="0" tIns="0" rIns="0" bIns="0" rtlCol="0" anchor="ctr"/>
          <a:lstStyle/>
          <a:p>
            <a:pPr marL="0" indent="0">
              <a:buNone/>
            </a:pPr>
            <a:r>
              <a:rPr lang="en-US" sz="1000" b="1" dirty="0">
                <a:solidFill>
                  <a:srgbClr val="1A2F6A"/>
                </a:solidFill>
              </a:rPr>
              <a:t>Export Compliance Officer: </a:t>
            </a:r>
            <a:r>
              <a:rPr lang="en-US" sz="1000" dirty="0">
                <a:solidFill>
                  <a:srgbClr val="5A6A8A"/>
                </a:solidFill>
              </a:rPr>
              <a:t>[Name]
</a:t>
            </a:r>
            <a:r>
              <a:rPr lang="en-US" sz="1000" b="1" dirty="0">
                <a:solidFill>
                  <a:srgbClr val="1A2F6A"/>
                </a:solidFill>
              </a:rPr>
              <a:t>Email: </a:t>
            </a:r>
            <a:r>
              <a:rPr lang="en-US" sz="1000" dirty="0">
                <a:solidFill>
                  <a:srgbClr val="5A6A8A"/>
                </a:solidFill>
              </a:rPr>
              <a:t>[email@company.com]
</a:t>
            </a:r>
            <a:r>
              <a:rPr lang="en-US" sz="1000" b="1" dirty="0">
                <a:solidFill>
                  <a:srgbClr val="1A2F6A"/>
                </a:solidFill>
              </a:rPr>
              <a:t>Phone: </a:t>
            </a:r>
            <a:r>
              <a:rPr lang="en-US" sz="1000" dirty="0">
                <a:solidFill>
                  <a:srgbClr val="5A6A8A"/>
                </a:solidFill>
              </a:rPr>
              <a:t>[xxx-xxx-xxxx]
</a:t>
            </a:r>
            <a:r>
              <a:rPr lang="en-US" sz="1000" b="1" dirty="0">
                <a:solidFill>
                  <a:srgbClr val="1A2F6A"/>
                </a:solidFill>
              </a:rPr>
              <a:t>Escalate: </a:t>
            </a:r>
            <a:r>
              <a:rPr lang="en-US" sz="1000" dirty="0">
                <a:solidFill>
                  <a:srgbClr val="5A6A8A"/>
                </a:solidFill>
              </a:rPr>
              <a:t>Empowered Official — [Name]</a:t>
            </a:r>
            <a:endParaRPr lang="en-US" sz="1000" dirty="0"/>
          </a:p>
        </p:txBody>
      </p:sp>
      <p:sp>
        <p:nvSpPr>
          <p:cNvPr id="24" name="Shape 21"/>
          <p:cNvSpPr/>
          <p:nvPr/>
        </p:nvSpPr>
        <p:spPr>
          <a:xfrm>
            <a:off x="4709160" y="2788920"/>
            <a:ext cx="4069080" cy="2084832"/>
          </a:xfrm>
          <a:prstGeom prst="rect">
            <a:avLst/>
          </a:prstGeom>
          <a:solidFill>
            <a:srgbClr val="EFF8EF"/>
          </a:solidFill>
          <a:ln w="12700">
            <a:solidFill>
              <a:srgbClr val="EFF8EF"/>
            </a:solidFill>
            <a:prstDash val="solid"/>
          </a:ln>
        </p:spPr>
        <p:txBody>
          <a:bodyPr/>
          <a:lstStyle/>
          <a:p>
            <a:endParaRPr lang="en-US"/>
          </a:p>
        </p:txBody>
      </p:sp>
      <p:pic>
        <p:nvPicPr>
          <p:cNvPr id="25" name="Image 1" descr="preencoded.png"/>
          <p:cNvPicPr>
            <a:picLocks noChangeAspect="1"/>
          </p:cNvPicPr>
          <p:nvPr/>
        </p:nvPicPr>
        <p:blipFill>
          <a:blip r:embed="rId4"/>
          <a:stretch>
            <a:fillRect/>
          </a:stretch>
        </p:blipFill>
        <p:spPr>
          <a:xfrm>
            <a:off x="4892040" y="2907792"/>
            <a:ext cx="347472" cy="347472"/>
          </a:xfrm>
          <a:prstGeom prst="rect">
            <a:avLst/>
          </a:prstGeom>
        </p:spPr>
      </p:pic>
      <p:sp>
        <p:nvSpPr>
          <p:cNvPr id="26" name="Text 22"/>
          <p:cNvSpPr/>
          <p:nvPr/>
        </p:nvSpPr>
        <p:spPr>
          <a:xfrm>
            <a:off x="5349240" y="2907792"/>
            <a:ext cx="3200400" cy="347472"/>
          </a:xfrm>
          <a:prstGeom prst="rect">
            <a:avLst/>
          </a:prstGeom>
          <a:noFill/>
          <a:ln/>
        </p:spPr>
        <p:txBody>
          <a:bodyPr wrap="square" lIns="0" tIns="0" rIns="0" bIns="0" rtlCol="0" anchor="ctr"/>
          <a:lstStyle/>
          <a:p>
            <a:pPr marL="0" indent="0">
              <a:buNone/>
            </a:pPr>
            <a:r>
              <a:rPr lang="en-US" sz="1300" b="1" dirty="0">
                <a:solidFill>
                  <a:srgbClr val="1A5C2E"/>
                </a:solidFill>
              </a:rPr>
              <a:t>You Are Protected</a:t>
            </a:r>
            <a:endParaRPr lang="en-US" sz="1300" dirty="0"/>
          </a:p>
        </p:txBody>
      </p:sp>
      <p:sp>
        <p:nvSpPr>
          <p:cNvPr id="27" name="Text 23"/>
          <p:cNvSpPr/>
          <p:nvPr/>
        </p:nvSpPr>
        <p:spPr>
          <a:xfrm>
            <a:off x="4892040" y="3383280"/>
            <a:ext cx="3703320" cy="1325880"/>
          </a:xfrm>
          <a:prstGeom prst="rect">
            <a:avLst/>
          </a:prstGeom>
          <a:noFill/>
          <a:ln/>
        </p:spPr>
        <p:txBody>
          <a:bodyPr wrap="square" lIns="0" tIns="0" rIns="0" bIns="0" rtlCol="0" anchor="t"/>
          <a:lstStyle/>
          <a:p>
            <a:pPr marL="0" indent="0">
              <a:buNone/>
            </a:pPr>
            <a:r>
              <a:rPr lang="en-US" sz="1000" dirty="0">
                <a:solidFill>
                  <a:srgbClr val="1A2F6A"/>
                </a:solidFill>
              </a:rPr>
              <a:t>Our policy strictly prohibits retaliation against any employee who raises a compliance concern in good faith.</a:t>
            </a:r>
            <a:endParaRPr lang="en-US" sz="1000" dirty="0"/>
          </a:p>
          <a:p>
            <a:pPr marL="0" indent="0">
              <a:buNone/>
            </a:pPr>
            <a:endParaRPr lang="en-US" sz="1000" dirty="0"/>
          </a:p>
          <a:p>
            <a:pPr marL="0" indent="0">
              <a:buNone/>
            </a:pPr>
            <a:r>
              <a:rPr lang="en-US" sz="1000" dirty="0">
                <a:solidFill>
                  <a:srgbClr val="1A2F6A"/>
                </a:solidFill>
              </a:rPr>
              <a:t>If you're unsure whether something is a problem — ask. No one will be disciplined for asking a question.</a:t>
            </a:r>
            <a:endParaRPr lang="en-US" sz="1000" dirty="0"/>
          </a:p>
        </p:txBody>
      </p:sp>
      <p:sp>
        <p:nvSpPr>
          <p:cNvPr id="28" name="Text 24"/>
          <p:cNvSpPr/>
          <p:nvPr/>
        </p:nvSpPr>
        <p:spPr>
          <a:xfrm>
            <a:off x="8321040" y="4846320"/>
            <a:ext cx="640080" cy="201168"/>
          </a:xfrm>
          <a:prstGeom prst="rect">
            <a:avLst/>
          </a:prstGeom>
          <a:noFill/>
          <a:ln/>
        </p:spPr>
        <p:txBody>
          <a:bodyPr wrap="square" rtlCol="0" anchor="ctr"/>
          <a:lstStyle/>
          <a:p>
            <a:pPr marL="0" indent="0" algn="r">
              <a:buNone/>
            </a:pPr>
            <a:r>
              <a:rPr lang="en-US" sz="800" dirty="0">
                <a:solidFill>
                  <a:srgbClr val="AAAAAA"/>
                </a:solidFill>
              </a:rPr>
              <a:t>20 / 21</a:t>
            </a:r>
            <a:endParaRPr lang="en-US" sz="8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21">
    <p:bg>
      <p:bgPr>
        <a:solidFill>
          <a:srgbClr val="0D1E45"/>
        </a:solidFill>
        <a:effectLst/>
      </p:bgPr>
    </p:bg>
    <p:spTree>
      <p:nvGrpSpPr>
        <p:cNvPr id="1" name=""/>
        <p:cNvGrpSpPr/>
        <p:nvPr/>
      </p:nvGrpSpPr>
      <p:grpSpPr>
        <a:xfrm>
          <a:off x="0" y="0"/>
          <a:ext cx="0" cy="0"/>
          <a:chOff x="0" y="0"/>
          <a:chExt cx="0" cy="0"/>
        </a:xfrm>
      </p:grpSpPr>
      <p:sp>
        <p:nvSpPr>
          <p:cNvPr id="2" name="Shape 0"/>
          <p:cNvSpPr/>
          <p:nvPr/>
        </p:nvSpPr>
        <p:spPr>
          <a:xfrm>
            <a:off x="0" y="0"/>
            <a:ext cx="9144000" cy="73152"/>
          </a:xfrm>
          <a:prstGeom prst="rect">
            <a:avLst/>
          </a:prstGeom>
          <a:solidFill>
            <a:srgbClr val="C9A84C"/>
          </a:solidFill>
          <a:ln w="12700">
            <a:solidFill>
              <a:srgbClr val="C9A84C"/>
            </a:solidFill>
            <a:prstDash val="solid"/>
          </a:ln>
        </p:spPr>
        <p:txBody>
          <a:bodyPr/>
          <a:lstStyle/>
          <a:p>
            <a:endParaRPr lang="en-US"/>
          </a:p>
        </p:txBody>
      </p:sp>
      <p:sp>
        <p:nvSpPr>
          <p:cNvPr id="3" name="Text 1"/>
          <p:cNvSpPr/>
          <p:nvPr/>
        </p:nvSpPr>
        <p:spPr>
          <a:xfrm>
            <a:off x="457200" y="228600"/>
            <a:ext cx="8229600" cy="548640"/>
          </a:xfrm>
          <a:prstGeom prst="rect">
            <a:avLst/>
          </a:prstGeom>
          <a:noFill/>
          <a:ln/>
        </p:spPr>
        <p:txBody>
          <a:bodyPr wrap="square" lIns="0" tIns="0" rIns="0" bIns="0" rtlCol="0" anchor="ctr"/>
          <a:lstStyle/>
          <a:p>
            <a:pPr marL="0" indent="0" algn="ctr">
              <a:buNone/>
            </a:pPr>
            <a:r>
              <a:rPr lang="en-US" sz="3200" b="1" dirty="0">
                <a:solidFill>
                  <a:srgbClr val="FFFFFF"/>
                </a:solidFill>
              </a:rPr>
              <a:t>3 Things to Remember</a:t>
            </a:r>
            <a:endParaRPr lang="en-US" sz="3200" dirty="0"/>
          </a:p>
        </p:txBody>
      </p:sp>
      <p:sp>
        <p:nvSpPr>
          <p:cNvPr id="4" name="Shape 2"/>
          <p:cNvSpPr/>
          <p:nvPr/>
        </p:nvSpPr>
        <p:spPr>
          <a:xfrm>
            <a:off x="457200" y="896112"/>
            <a:ext cx="658368" cy="658368"/>
          </a:xfrm>
          <a:prstGeom prst="ellipse">
            <a:avLst/>
          </a:prstGeom>
          <a:solidFill>
            <a:srgbClr val="C9A84C"/>
          </a:solidFill>
          <a:ln w="12700">
            <a:solidFill>
              <a:srgbClr val="C9A84C"/>
            </a:solidFill>
            <a:prstDash val="solid"/>
          </a:ln>
        </p:spPr>
        <p:txBody>
          <a:bodyPr/>
          <a:lstStyle/>
          <a:p>
            <a:endParaRPr lang="en-US"/>
          </a:p>
        </p:txBody>
      </p:sp>
      <p:sp>
        <p:nvSpPr>
          <p:cNvPr id="5" name="Text 3"/>
          <p:cNvSpPr/>
          <p:nvPr/>
        </p:nvSpPr>
        <p:spPr>
          <a:xfrm>
            <a:off x="457200" y="896112"/>
            <a:ext cx="658368" cy="658368"/>
          </a:xfrm>
          <a:prstGeom prst="rect">
            <a:avLst/>
          </a:prstGeom>
          <a:noFill/>
          <a:ln/>
        </p:spPr>
        <p:txBody>
          <a:bodyPr wrap="square" lIns="0" tIns="0" rIns="0" bIns="0" rtlCol="0" anchor="ctr"/>
          <a:lstStyle/>
          <a:p>
            <a:pPr marL="0" indent="0" algn="ctr">
              <a:buNone/>
            </a:pPr>
            <a:r>
              <a:rPr lang="en-US" sz="2400" b="1" dirty="0">
                <a:solidFill>
                  <a:srgbClr val="0D1E45"/>
                </a:solidFill>
              </a:rPr>
              <a:t>1</a:t>
            </a:r>
            <a:endParaRPr lang="en-US" sz="2400" dirty="0"/>
          </a:p>
        </p:txBody>
      </p:sp>
      <p:sp>
        <p:nvSpPr>
          <p:cNvPr id="6" name="Text 4"/>
          <p:cNvSpPr/>
          <p:nvPr/>
        </p:nvSpPr>
        <p:spPr>
          <a:xfrm>
            <a:off x="1261872" y="914400"/>
            <a:ext cx="7406640" cy="658368"/>
          </a:xfrm>
          <a:prstGeom prst="rect">
            <a:avLst/>
          </a:prstGeom>
          <a:noFill/>
          <a:ln/>
        </p:spPr>
        <p:txBody>
          <a:bodyPr wrap="square" lIns="0" tIns="0" rIns="0" bIns="0" rtlCol="0" anchor="ctr"/>
          <a:lstStyle/>
          <a:p>
            <a:pPr marL="0" indent="0">
              <a:buNone/>
            </a:pPr>
            <a:r>
              <a:rPr lang="en-US" sz="1200" dirty="0">
                <a:solidFill>
                  <a:srgbClr val="FFFFFF"/>
                </a:solidFill>
              </a:rPr>
              <a:t>Export controls apply to everyone — not just shipping. Technical data, software, and even conversations can be controlled exports.</a:t>
            </a:r>
            <a:endParaRPr lang="en-US" sz="1200" dirty="0"/>
          </a:p>
        </p:txBody>
      </p:sp>
      <p:sp>
        <p:nvSpPr>
          <p:cNvPr id="7" name="Shape 5"/>
          <p:cNvSpPr/>
          <p:nvPr/>
        </p:nvSpPr>
        <p:spPr>
          <a:xfrm>
            <a:off x="457200" y="2084832"/>
            <a:ext cx="658368" cy="658368"/>
          </a:xfrm>
          <a:prstGeom prst="ellipse">
            <a:avLst/>
          </a:prstGeom>
          <a:solidFill>
            <a:srgbClr val="C9A84C"/>
          </a:solidFill>
          <a:ln w="12700">
            <a:solidFill>
              <a:srgbClr val="C9A84C"/>
            </a:solidFill>
            <a:prstDash val="solid"/>
          </a:ln>
        </p:spPr>
        <p:txBody>
          <a:bodyPr/>
          <a:lstStyle/>
          <a:p>
            <a:endParaRPr lang="en-US"/>
          </a:p>
        </p:txBody>
      </p:sp>
      <p:sp>
        <p:nvSpPr>
          <p:cNvPr id="8" name="Text 6"/>
          <p:cNvSpPr/>
          <p:nvPr/>
        </p:nvSpPr>
        <p:spPr>
          <a:xfrm>
            <a:off x="457200" y="2084832"/>
            <a:ext cx="658368" cy="658368"/>
          </a:xfrm>
          <a:prstGeom prst="rect">
            <a:avLst/>
          </a:prstGeom>
          <a:noFill/>
          <a:ln/>
        </p:spPr>
        <p:txBody>
          <a:bodyPr wrap="square" lIns="0" tIns="0" rIns="0" bIns="0" rtlCol="0" anchor="ctr"/>
          <a:lstStyle/>
          <a:p>
            <a:pPr marL="0" indent="0" algn="ctr">
              <a:buNone/>
            </a:pPr>
            <a:r>
              <a:rPr lang="en-US" sz="2400" b="1" dirty="0">
                <a:solidFill>
                  <a:srgbClr val="0D1E45"/>
                </a:solidFill>
              </a:rPr>
              <a:t>2</a:t>
            </a:r>
            <a:endParaRPr lang="en-US" sz="2400" dirty="0"/>
          </a:p>
        </p:txBody>
      </p:sp>
      <p:sp>
        <p:nvSpPr>
          <p:cNvPr id="9" name="Text 7"/>
          <p:cNvSpPr/>
          <p:nvPr/>
        </p:nvSpPr>
        <p:spPr>
          <a:xfrm>
            <a:off x="1261872" y="2103120"/>
            <a:ext cx="7406640" cy="658368"/>
          </a:xfrm>
          <a:prstGeom prst="rect">
            <a:avLst/>
          </a:prstGeom>
          <a:noFill/>
          <a:ln/>
        </p:spPr>
        <p:txBody>
          <a:bodyPr wrap="square" lIns="0" tIns="0" rIns="0" bIns="0" rtlCol="0" anchor="ctr"/>
          <a:lstStyle/>
          <a:p>
            <a:pPr marL="0" indent="0">
              <a:buNone/>
            </a:pPr>
            <a:r>
              <a:rPr lang="en-US" sz="1200" dirty="0">
                <a:solidFill>
                  <a:srgbClr val="FFFFFF"/>
                </a:solidFill>
              </a:rPr>
              <a:t>If you see a red flag or have a concern — STOP and ask. Never proceed with a transaction that raises a question you can't answer.</a:t>
            </a:r>
            <a:endParaRPr lang="en-US" sz="1200" dirty="0"/>
          </a:p>
        </p:txBody>
      </p:sp>
      <p:sp>
        <p:nvSpPr>
          <p:cNvPr id="10" name="Shape 8"/>
          <p:cNvSpPr/>
          <p:nvPr/>
        </p:nvSpPr>
        <p:spPr>
          <a:xfrm>
            <a:off x="457200" y="3273552"/>
            <a:ext cx="658368" cy="658368"/>
          </a:xfrm>
          <a:prstGeom prst="ellipse">
            <a:avLst/>
          </a:prstGeom>
          <a:solidFill>
            <a:srgbClr val="C9A84C"/>
          </a:solidFill>
          <a:ln w="12700">
            <a:solidFill>
              <a:srgbClr val="C9A84C"/>
            </a:solidFill>
            <a:prstDash val="solid"/>
          </a:ln>
        </p:spPr>
        <p:txBody>
          <a:bodyPr/>
          <a:lstStyle/>
          <a:p>
            <a:endParaRPr lang="en-US"/>
          </a:p>
        </p:txBody>
      </p:sp>
      <p:sp>
        <p:nvSpPr>
          <p:cNvPr id="11" name="Text 9"/>
          <p:cNvSpPr/>
          <p:nvPr/>
        </p:nvSpPr>
        <p:spPr>
          <a:xfrm>
            <a:off x="457200" y="3273552"/>
            <a:ext cx="658368" cy="658368"/>
          </a:xfrm>
          <a:prstGeom prst="rect">
            <a:avLst/>
          </a:prstGeom>
          <a:noFill/>
          <a:ln/>
        </p:spPr>
        <p:txBody>
          <a:bodyPr wrap="square" lIns="0" tIns="0" rIns="0" bIns="0" rtlCol="0" anchor="ctr"/>
          <a:lstStyle/>
          <a:p>
            <a:pPr marL="0" indent="0" algn="ctr">
              <a:buNone/>
            </a:pPr>
            <a:r>
              <a:rPr lang="en-US" sz="2400" b="1" dirty="0">
                <a:solidFill>
                  <a:srgbClr val="0D1E45"/>
                </a:solidFill>
              </a:rPr>
              <a:t>3</a:t>
            </a:r>
            <a:endParaRPr lang="en-US" sz="2400" dirty="0"/>
          </a:p>
        </p:txBody>
      </p:sp>
      <p:sp>
        <p:nvSpPr>
          <p:cNvPr id="12" name="Text 10"/>
          <p:cNvSpPr/>
          <p:nvPr/>
        </p:nvSpPr>
        <p:spPr>
          <a:xfrm>
            <a:off x="1261872" y="3291840"/>
            <a:ext cx="7406640" cy="658368"/>
          </a:xfrm>
          <a:prstGeom prst="rect">
            <a:avLst/>
          </a:prstGeom>
          <a:noFill/>
          <a:ln/>
        </p:spPr>
        <p:txBody>
          <a:bodyPr wrap="square" lIns="0" tIns="0" rIns="0" bIns="0" rtlCol="0" anchor="ctr"/>
          <a:lstStyle/>
          <a:p>
            <a:pPr marL="0" indent="0">
              <a:buNone/>
            </a:pPr>
            <a:r>
              <a:rPr lang="en-US" sz="1200" dirty="0">
                <a:solidFill>
                  <a:srgbClr val="FFFFFF"/>
                </a:solidFill>
              </a:rPr>
              <a:t>You are not alone. The Export Compliance Officer is here to help. You are protected when you raise concerns in good faith.</a:t>
            </a:r>
            <a:endParaRPr lang="en-US" sz="1200" dirty="0"/>
          </a:p>
        </p:txBody>
      </p:sp>
      <p:sp>
        <p:nvSpPr>
          <p:cNvPr id="13" name="Shape 11"/>
          <p:cNvSpPr/>
          <p:nvPr/>
        </p:nvSpPr>
        <p:spPr>
          <a:xfrm>
            <a:off x="457200" y="4526280"/>
            <a:ext cx="8229600" cy="384048"/>
          </a:xfrm>
          <a:prstGeom prst="rect">
            <a:avLst/>
          </a:prstGeom>
          <a:solidFill>
            <a:srgbClr val="C9A84C"/>
          </a:solidFill>
          <a:ln w="12700">
            <a:solidFill>
              <a:srgbClr val="C9A84C"/>
            </a:solidFill>
            <a:prstDash val="solid"/>
          </a:ln>
        </p:spPr>
        <p:txBody>
          <a:bodyPr/>
          <a:lstStyle/>
          <a:p>
            <a:endParaRPr lang="en-US"/>
          </a:p>
        </p:txBody>
      </p:sp>
      <p:sp>
        <p:nvSpPr>
          <p:cNvPr id="14" name="Text 12"/>
          <p:cNvSpPr/>
          <p:nvPr/>
        </p:nvSpPr>
        <p:spPr>
          <a:xfrm>
            <a:off x="548640" y="4544568"/>
            <a:ext cx="8046720" cy="347472"/>
          </a:xfrm>
          <a:prstGeom prst="rect">
            <a:avLst/>
          </a:prstGeom>
          <a:noFill/>
          <a:ln/>
        </p:spPr>
        <p:txBody>
          <a:bodyPr wrap="square" lIns="0" tIns="0" rIns="0" bIns="0" rtlCol="0" anchor="ctr"/>
          <a:lstStyle/>
          <a:p>
            <a:pPr marL="0" indent="0">
              <a:buNone/>
            </a:pPr>
            <a:r>
              <a:rPr lang="en-US" sz="850" dirty="0">
                <a:solidFill>
                  <a:srgbClr val="0D1E45"/>
                </a:solidFill>
              </a:rPr>
              <a:t>Training Acknowledgment: By signing the acknowledgment form, you confirm that you attended this training and understand that export control compliance is part of your job responsibilities.</a:t>
            </a:r>
            <a:endParaRPr lang="en-US" sz="850" dirty="0"/>
          </a:p>
        </p:txBody>
      </p:sp>
      <p:sp>
        <p:nvSpPr>
          <p:cNvPr id="15" name="Text 13"/>
          <p:cNvSpPr/>
          <p:nvPr/>
        </p:nvSpPr>
        <p:spPr>
          <a:xfrm>
            <a:off x="8321040" y="4846320"/>
            <a:ext cx="640080" cy="201168"/>
          </a:xfrm>
          <a:prstGeom prst="rect">
            <a:avLst/>
          </a:prstGeom>
          <a:noFill/>
          <a:ln/>
        </p:spPr>
        <p:txBody>
          <a:bodyPr wrap="square" rtlCol="0" anchor="ctr"/>
          <a:lstStyle/>
          <a:p>
            <a:pPr marL="0" indent="0" algn="r">
              <a:buNone/>
            </a:pPr>
            <a:r>
              <a:rPr lang="en-US" sz="800" dirty="0">
                <a:solidFill>
                  <a:srgbClr val="AAAAAA"/>
                </a:solidFill>
              </a:rPr>
              <a:t>21 / 21</a:t>
            </a:r>
            <a:endParaRPr lang="en-US" sz="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C00000"/>
        </a:solidFill>
        <a:effectLst/>
      </p:bgPr>
    </p:bg>
    <p:spTree>
      <p:nvGrpSpPr>
        <p:cNvPr id="1" name=""/>
        <p:cNvGrpSpPr/>
        <p:nvPr/>
      </p:nvGrpSpPr>
      <p:grpSpPr>
        <a:xfrm>
          <a:off x="0" y="0"/>
          <a:ext cx="0" cy="0"/>
          <a:chOff x="0" y="0"/>
          <a:chExt cx="0" cy="0"/>
        </a:xfrm>
      </p:grpSpPr>
      <p:sp>
        <p:nvSpPr>
          <p:cNvPr id="2" name="Shape 0"/>
          <p:cNvSpPr/>
          <p:nvPr/>
        </p:nvSpPr>
        <p:spPr>
          <a:xfrm>
            <a:off x="0" y="0"/>
            <a:ext cx="9144000" cy="73152"/>
          </a:xfrm>
          <a:prstGeom prst="rect">
            <a:avLst/>
          </a:prstGeom>
          <a:solidFill>
            <a:srgbClr val="0D1E45"/>
          </a:solidFill>
          <a:ln w="12700">
            <a:solidFill>
              <a:srgbClr val="0D1E45"/>
            </a:solidFill>
            <a:prstDash val="solid"/>
          </a:ln>
        </p:spPr>
        <p:txBody>
          <a:bodyPr/>
          <a:lstStyle/>
          <a:p>
            <a:endParaRPr lang="en-US"/>
          </a:p>
        </p:txBody>
      </p:sp>
      <p:pic>
        <p:nvPicPr>
          <p:cNvPr id="3" name="Image 0" descr="preencoded.png"/>
          <p:cNvPicPr>
            <a:picLocks noChangeAspect="1"/>
          </p:cNvPicPr>
          <p:nvPr/>
        </p:nvPicPr>
        <p:blipFill>
          <a:blip r:embed="rId3"/>
          <a:stretch>
            <a:fillRect/>
          </a:stretch>
        </p:blipFill>
        <p:spPr>
          <a:xfrm>
            <a:off x="3474720" y="731520"/>
            <a:ext cx="2194560" cy="2194560"/>
          </a:xfrm>
          <a:prstGeom prst="rect">
            <a:avLst/>
          </a:prstGeom>
        </p:spPr>
      </p:pic>
      <p:sp>
        <p:nvSpPr>
          <p:cNvPr id="4" name="Text 1"/>
          <p:cNvSpPr/>
          <p:nvPr/>
        </p:nvSpPr>
        <p:spPr>
          <a:xfrm>
            <a:off x="914400" y="3108960"/>
            <a:ext cx="7315200" cy="365760"/>
          </a:xfrm>
          <a:prstGeom prst="rect">
            <a:avLst/>
          </a:prstGeom>
          <a:noFill/>
          <a:ln/>
        </p:spPr>
        <p:txBody>
          <a:bodyPr wrap="square" lIns="0" tIns="0" rIns="0" bIns="0" rtlCol="0" anchor="ctr"/>
          <a:lstStyle/>
          <a:p>
            <a:pPr marL="0" indent="0" algn="ctr">
              <a:buNone/>
            </a:pPr>
            <a:r>
              <a:rPr lang="en-US" sz="1400" b="1" kern="0" spc="800" dirty="0">
                <a:solidFill>
                  <a:srgbClr val="FFAAAA"/>
                </a:solidFill>
              </a:rPr>
              <a:t>SECTION 1</a:t>
            </a:r>
            <a:endParaRPr lang="en-US" sz="1400" dirty="0"/>
          </a:p>
        </p:txBody>
      </p:sp>
      <p:sp>
        <p:nvSpPr>
          <p:cNvPr id="5" name="Text 2"/>
          <p:cNvSpPr/>
          <p:nvPr/>
        </p:nvSpPr>
        <p:spPr>
          <a:xfrm>
            <a:off x="914400" y="3474720"/>
            <a:ext cx="7315200" cy="822960"/>
          </a:xfrm>
          <a:prstGeom prst="rect">
            <a:avLst/>
          </a:prstGeom>
          <a:noFill/>
          <a:ln/>
        </p:spPr>
        <p:txBody>
          <a:bodyPr wrap="square" lIns="0" tIns="0" rIns="0" bIns="0" rtlCol="0" anchor="ctr"/>
          <a:lstStyle/>
          <a:p>
            <a:pPr marL="0" indent="0" algn="ctr">
              <a:buNone/>
            </a:pPr>
            <a:r>
              <a:rPr lang="en-US" sz="4800" b="1" dirty="0">
                <a:solidFill>
                  <a:srgbClr val="FFFFFF"/>
                </a:solidFill>
              </a:rPr>
              <a:t>The Stakes</a:t>
            </a:r>
            <a:endParaRPr lang="en-US" sz="4800" dirty="0"/>
          </a:p>
        </p:txBody>
      </p:sp>
      <p:sp>
        <p:nvSpPr>
          <p:cNvPr id="6" name="Text 3"/>
          <p:cNvSpPr/>
          <p:nvPr/>
        </p:nvSpPr>
        <p:spPr>
          <a:xfrm>
            <a:off x="914400" y="4297680"/>
            <a:ext cx="7315200" cy="365760"/>
          </a:xfrm>
          <a:prstGeom prst="rect">
            <a:avLst/>
          </a:prstGeom>
          <a:noFill/>
          <a:ln/>
        </p:spPr>
        <p:txBody>
          <a:bodyPr wrap="square" lIns="0" tIns="0" rIns="0" bIns="0" rtlCol="0" anchor="ctr"/>
          <a:lstStyle/>
          <a:p>
            <a:pPr marL="0" indent="0" algn="ctr">
              <a:buNone/>
            </a:pPr>
            <a:r>
              <a:rPr lang="en-US" sz="1600" i="1" dirty="0">
                <a:solidFill>
                  <a:srgbClr val="FFCCCC"/>
                </a:solidFill>
              </a:rPr>
              <a:t>Why enforcement comes first</a:t>
            </a:r>
            <a:endParaRPr lang="en-US" sz="1600" dirty="0"/>
          </a:p>
        </p:txBody>
      </p:sp>
      <p:sp>
        <p:nvSpPr>
          <p:cNvPr id="7" name="Text 4"/>
          <p:cNvSpPr/>
          <p:nvPr/>
        </p:nvSpPr>
        <p:spPr>
          <a:xfrm>
            <a:off x="8321040" y="4846320"/>
            <a:ext cx="640080" cy="201168"/>
          </a:xfrm>
          <a:prstGeom prst="rect">
            <a:avLst/>
          </a:prstGeom>
          <a:noFill/>
          <a:ln/>
        </p:spPr>
        <p:txBody>
          <a:bodyPr wrap="square" rtlCol="0" anchor="ctr"/>
          <a:lstStyle/>
          <a:p>
            <a:pPr marL="0" indent="0" algn="r">
              <a:buNone/>
            </a:pPr>
            <a:r>
              <a:rPr lang="en-US" sz="800" dirty="0">
                <a:solidFill>
                  <a:srgbClr val="AAAAAA"/>
                </a:solidFill>
              </a:rPr>
              <a:t>3 / 21</a:t>
            </a:r>
            <a:endParaRPr lang="en-US" sz="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457200" y="164592"/>
            <a:ext cx="2926080" cy="292608"/>
          </a:xfrm>
          <a:prstGeom prst="roundRect">
            <a:avLst>
              <a:gd name="adj" fmla="val 31250"/>
            </a:avLst>
          </a:prstGeom>
          <a:solidFill>
            <a:srgbClr val="C00000"/>
          </a:solidFill>
          <a:ln w="12700">
            <a:solidFill>
              <a:srgbClr val="C00000"/>
            </a:solidFill>
            <a:prstDash val="solid"/>
          </a:ln>
        </p:spPr>
        <p:txBody>
          <a:bodyPr/>
          <a:lstStyle/>
          <a:p>
            <a:endParaRPr lang="en-US"/>
          </a:p>
        </p:txBody>
      </p:sp>
      <p:sp>
        <p:nvSpPr>
          <p:cNvPr id="3" name="Text 1"/>
          <p:cNvSpPr/>
          <p:nvPr/>
        </p:nvSpPr>
        <p:spPr>
          <a:xfrm>
            <a:off x="457200" y="164592"/>
            <a:ext cx="2926080" cy="292608"/>
          </a:xfrm>
          <a:prstGeom prst="rect">
            <a:avLst/>
          </a:prstGeom>
          <a:noFill/>
          <a:ln/>
        </p:spPr>
        <p:txBody>
          <a:bodyPr wrap="square" lIns="0" tIns="0" rIns="0" bIns="0" rtlCol="0" anchor="ctr"/>
          <a:lstStyle/>
          <a:p>
            <a:pPr marL="0" indent="0" algn="ctr">
              <a:buNone/>
            </a:pPr>
            <a:r>
              <a:rPr lang="en-US" sz="900" b="1" dirty="0">
                <a:solidFill>
                  <a:srgbClr val="FFFFFF"/>
                </a:solidFill>
              </a:rPr>
              <a:t>SECTION 1 — THE STAKES</a:t>
            </a:r>
            <a:endParaRPr lang="en-US" sz="900" dirty="0"/>
          </a:p>
        </p:txBody>
      </p:sp>
      <p:sp>
        <p:nvSpPr>
          <p:cNvPr id="4" name="Text 2"/>
          <p:cNvSpPr/>
          <p:nvPr/>
        </p:nvSpPr>
        <p:spPr>
          <a:xfrm>
            <a:off x="457200" y="502920"/>
            <a:ext cx="8229600" cy="502920"/>
          </a:xfrm>
          <a:prstGeom prst="rect">
            <a:avLst/>
          </a:prstGeom>
          <a:noFill/>
          <a:ln/>
        </p:spPr>
        <p:txBody>
          <a:bodyPr wrap="square" lIns="0" tIns="0" rIns="0" bIns="0" rtlCol="0" anchor="ctr"/>
          <a:lstStyle/>
          <a:p>
            <a:pPr marL="0" indent="0">
              <a:buNone/>
            </a:pPr>
            <a:r>
              <a:rPr lang="en-US" sz="2800" b="1" dirty="0">
                <a:solidFill>
                  <a:srgbClr val="1A2F6A"/>
                </a:solidFill>
              </a:rPr>
              <a:t>The Numbers</a:t>
            </a:r>
            <a:endParaRPr lang="en-US" sz="2800" dirty="0"/>
          </a:p>
        </p:txBody>
      </p:sp>
      <p:sp>
        <p:nvSpPr>
          <p:cNvPr id="5" name="Text 3"/>
          <p:cNvSpPr/>
          <p:nvPr/>
        </p:nvSpPr>
        <p:spPr>
          <a:xfrm>
            <a:off x="457200" y="1005840"/>
            <a:ext cx="8229600" cy="320040"/>
          </a:xfrm>
          <a:prstGeom prst="rect">
            <a:avLst/>
          </a:prstGeom>
          <a:noFill/>
          <a:ln/>
        </p:spPr>
        <p:txBody>
          <a:bodyPr wrap="square" lIns="0" tIns="0" rIns="0" bIns="0" rtlCol="0" anchor="ctr"/>
          <a:lstStyle/>
          <a:p>
            <a:pPr marL="0" indent="0">
              <a:buNone/>
            </a:pPr>
            <a:r>
              <a:rPr lang="en-US" sz="1200" dirty="0">
                <a:solidFill>
                  <a:srgbClr val="5A6A8A"/>
                </a:solidFill>
              </a:rPr>
              <a:t>Violations carry severe civil AND criminal penalties — per violation, not per case.</a:t>
            </a:r>
            <a:endParaRPr lang="en-US" sz="1200" dirty="0"/>
          </a:p>
        </p:txBody>
      </p:sp>
      <p:sp>
        <p:nvSpPr>
          <p:cNvPr id="6" name="Shape 4"/>
          <p:cNvSpPr/>
          <p:nvPr/>
        </p:nvSpPr>
        <p:spPr>
          <a:xfrm>
            <a:off x="365760" y="1417320"/>
            <a:ext cx="2560320" cy="1463040"/>
          </a:xfrm>
          <a:prstGeom prst="rect">
            <a:avLst/>
          </a:prstGeom>
          <a:solidFill>
            <a:srgbClr val="C00000"/>
          </a:solidFill>
          <a:ln w="12700">
            <a:solidFill>
              <a:srgbClr val="C00000"/>
            </a:solidFill>
            <a:prstDash val="solid"/>
          </a:ln>
        </p:spPr>
        <p:txBody>
          <a:bodyPr/>
          <a:lstStyle/>
          <a:p>
            <a:endParaRPr lang="en-US"/>
          </a:p>
        </p:txBody>
      </p:sp>
      <p:sp>
        <p:nvSpPr>
          <p:cNvPr id="7" name="Text 5"/>
          <p:cNvSpPr/>
          <p:nvPr/>
        </p:nvSpPr>
        <p:spPr>
          <a:xfrm>
            <a:off x="365760" y="1490472"/>
            <a:ext cx="2560320" cy="702259"/>
          </a:xfrm>
          <a:prstGeom prst="rect">
            <a:avLst/>
          </a:prstGeom>
          <a:noFill/>
          <a:ln/>
        </p:spPr>
        <p:txBody>
          <a:bodyPr wrap="square" lIns="0" tIns="0" rIns="0" bIns="0" rtlCol="0" anchor="ctr"/>
          <a:lstStyle/>
          <a:p>
            <a:pPr marL="0" indent="0" algn="ctr">
              <a:buNone/>
            </a:pPr>
            <a:r>
              <a:rPr lang="en-US" sz="3200" b="1" dirty="0">
                <a:solidFill>
                  <a:srgbClr val="FFFFFF"/>
                </a:solidFill>
              </a:rPr>
              <a:t>$1.27M</a:t>
            </a:r>
            <a:endParaRPr lang="en-US" sz="3200" dirty="0"/>
          </a:p>
        </p:txBody>
      </p:sp>
      <p:sp>
        <p:nvSpPr>
          <p:cNvPr id="8" name="Text 6"/>
          <p:cNvSpPr/>
          <p:nvPr/>
        </p:nvSpPr>
        <p:spPr>
          <a:xfrm>
            <a:off x="365760" y="2178101"/>
            <a:ext cx="2560320" cy="321869"/>
          </a:xfrm>
          <a:prstGeom prst="rect">
            <a:avLst/>
          </a:prstGeom>
          <a:noFill/>
          <a:ln/>
        </p:spPr>
        <p:txBody>
          <a:bodyPr wrap="square" lIns="0" tIns="0" rIns="0" bIns="0" rtlCol="0" anchor="t"/>
          <a:lstStyle/>
          <a:p>
            <a:pPr marL="0" indent="0" algn="ctr">
              <a:buNone/>
            </a:pPr>
            <a:r>
              <a:rPr lang="en-US" sz="1000" b="1" dirty="0">
                <a:solidFill>
                  <a:srgbClr val="FFFFFF"/>
                </a:solidFill>
              </a:rPr>
              <a:t>per ITAR violation</a:t>
            </a:r>
            <a:endParaRPr lang="en-US" sz="1000" dirty="0"/>
          </a:p>
        </p:txBody>
      </p:sp>
      <p:sp>
        <p:nvSpPr>
          <p:cNvPr id="9" name="Text 7"/>
          <p:cNvSpPr/>
          <p:nvPr/>
        </p:nvSpPr>
        <p:spPr>
          <a:xfrm>
            <a:off x="365760" y="2514600"/>
            <a:ext cx="2560320" cy="351130"/>
          </a:xfrm>
          <a:prstGeom prst="rect">
            <a:avLst/>
          </a:prstGeom>
          <a:noFill/>
          <a:ln/>
        </p:spPr>
        <p:txBody>
          <a:bodyPr wrap="square" lIns="0" tIns="0" rIns="0" bIns="0" rtlCol="0" anchor="ctr"/>
          <a:lstStyle/>
          <a:p>
            <a:pPr marL="0" indent="0" algn="ctr">
              <a:buNone/>
            </a:pPr>
            <a:r>
              <a:rPr lang="en-US" sz="1400" b="1" dirty="0">
                <a:solidFill>
                  <a:srgbClr val="FFFFFF"/>
                </a:solidFill>
              </a:rPr>
              <a:t>or 2× transaction value</a:t>
            </a:r>
          </a:p>
          <a:p>
            <a:pPr algn="ctr"/>
            <a:r>
              <a:rPr lang="en-US" sz="1400" b="1" dirty="0">
                <a:solidFill>
                  <a:srgbClr val="FFFFFF"/>
                </a:solidFill>
              </a:rPr>
              <a:t>Which ever is greater</a:t>
            </a:r>
            <a:endParaRPr lang="en-US" sz="1400" dirty="0"/>
          </a:p>
          <a:p>
            <a:pPr marL="0" indent="0" algn="ctr">
              <a:buNone/>
            </a:pPr>
            <a:endParaRPr lang="en-US" sz="1400" dirty="0"/>
          </a:p>
        </p:txBody>
      </p:sp>
      <p:sp>
        <p:nvSpPr>
          <p:cNvPr id="10" name="Shape 8"/>
          <p:cNvSpPr/>
          <p:nvPr/>
        </p:nvSpPr>
        <p:spPr>
          <a:xfrm>
            <a:off x="3108960" y="1417320"/>
            <a:ext cx="2560320" cy="1463040"/>
          </a:xfrm>
          <a:prstGeom prst="rect">
            <a:avLst/>
          </a:prstGeom>
          <a:solidFill>
            <a:srgbClr val="1A2F6A"/>
          </a:solidFill>
          <a:ln w="12700">
            <a:solidFill>
              <a:srgbClr val="1A2F6A"/>
            </a:solidFill>
            <a:prstDash val="solid"/>
          </a:ln>
        </p:spPr>
        <p:txBody>
          <a:bodyPr/>
          <a:lstStyle/>
          <a:p>
            <a:endParaRPr lang="en-US"/>
          </a:p>
        </p:txBody>
      </p:sp>
      <p:sp>
        <p:nvSpPr>
          <p:cNvPr id="11" name="Text 9"/>
          <p:cNvSpPr/>
          <p:nvPr/>
        </p:nvSpPr>
        <p:spPr>
          <a:xfrm>
            <a:off x="3108960" y="1490472"/>
            <a:ext cx="2560320" cy="702259"/>
          </a:xfrm>
          <a:prstGeom prst="rect">
            <a:avLst/>
          </a:prstGeom>
          <a:noFill/>
          <a:ln/>
        </p:spPr>
        <p:txBody>
          <a:bodyPr wrap="square" lIns="0" tIns="0" rIns="0" bIns="0" rtlCol="0" anchor="ctr"/>
          <a:lstStyle/>
          <a:p>
            <a:pPr marL="0" indent="0" algn="ctr">
              <a:buNone/>
            </a:pPr>
            <a:r>
              <a:rPr lang="en-US" sz="3200" b="1" dirty="0">
                <a:solidFill>
                  <a:srgbClr val="FFFFFF"/>
                </a:solidFill>
              </a:rPr>
              <a:t>$365K</a:t>
            </a:r>
            <a:endParaRPr lang="en-US" sz="3200" dirty="0"/>
          </a:p>
        </p:txBody>
      </p:sp>
      <p:sp>
        <p:nvSpPr>
          <p:cNvPr id="12" name="Text 10"/>
          <p:cNvSpPr/>
          <p:nvPr/>
        </p:nvSpPr>
        <p:spPr>
          <a:xfrm>
            <a:off x="3108960" y="2178101"/>
            <a:ext cx="2560320" cy="321869"/>
          </a:xfrm>
          <a:prstGeom prst="rect">
            <a:avLst/>
          </a:prstGeom>
          <a:noFill/>
          <a:ln/>
        </p:spPr>
        <p:txBody>
          <a:bodyPr wrap="square" lIns="0" tIns="0" rIns="0" bIns="0" rtlCol="0" anchor="t"/>
          <a:lstStyle/>
          <a:p>
            <a:pPr marL="0" indent="0" algn="ctr">
              <a:buNone/>
            </a:pPr>
            <a:r>
              <a:rPr lang="en-US" sz="1000" b="1" dirty="0">
                <a:solidFill>
                  <a:srgbClr val="FFFFFF"/>
                </a:solidFill>
              </a:rPr>
              <a:t>per EAR violation</a:t>
            </a:r>
            <a:endParaRPr lang="en-US" sz="1000" dirty="0"/>
          </a:p>
        </p:txBody>
      </p:sp>
      <p:sp>
        <p:nvSpPr>
          <p:cNvPr id="13" name="Text 11"/>
          <p:cNvSpPr/>
          <p:nvPr/>
        </p:nvSpPr>
        <p:spPr>
          <a:xfrm>
            <a:off x="3108960" y="2344521"/>
            <a:ext cx="2560320" cy="521209"/>
          </a:xfrm>
          <a:prstGeom prst="rect">
            <a:avLst/>
          </a:prstGeom>
          <a:noFill/>
          <a:ln/>
        </p:spPr>
        <p:txBody>
          <a:bodyPr wrap="square" lIns="0" tIns="0" rIns="0" bIns="0" rtlCol="0" anchor="ctr"/>
          <a:lstStyle/>
          <a:p>
            <a:pPr marL="0" indent="0" algn="ctr">
              <a:buNone/>
            </a:pPr>
            <a:r>
              <a:rPr lang="en-US" sz="1400" b="1" dirty="0">
                <a:solidFill>
                  <a:srgbClr val="FFFFFF"/>
                </a:solidFill>
              </a:rPr>
              <a:t>or 2× transaction value</a:t>
            </a:r>
          </a:p>
          <a:p>
            <a:pPr marL="0" indent="0" algn="ctr">
              <a:buNone/>
            </a:pPr>
            <a:r>
              <a:rPr lang="en-US" sz="1400" b="1" dirty="0">
                <a:solidFill>
                  <a:srgbClr val="FFFFFF"/>
                </a:solidFill>
              </a:rPr>
              <a:t>Which ever is greater</a:t>
            </a:r>
            <a:endParaRPr lang="en-US" sz="1400" dirty="0"/>
          </a:p>
        </p:txBody>
      </p:sp>
      <p:sp>
        <p:nvSpPr>
          <p:cNvPr id="14" name="Shape 12"/>
          <p:cNvSpPr/>
          <p:nvPr/>
        </p:nvSpPr>
        <p:spPr>
          <a:xfrm>
            <a:off x="5852160" y="1417320"/>
            <a:ext cx="2926080" cy="1463040"/>
          </a:xfrm>
          <a:prstGeom prst="rect">
            <a:avLst/>
          </a:prstGeom>
          <a:solidFill>
            <a:srgbClr val="0D1E45"/>
          </a:solidFill>
          <a:ln w="12700">
            <a:solidFill>
              <a:srgbClr val="0D1E45"/>
            </a:solidFill>
            <a:prstDash val="solid"/>
          </a:ln>
        </p:spPr>
        <p:txBody>
          <a:bodyPr/>
          <a:lstStyle/>
          <a:p>
            <a:endParaRPr lang="en-US"/>
          </a:p>
        </p:txBody>
      </p:sp>
      <p:sp>
        <p:nvSpPr>
          <p:cNvPr id="15" name="Text 13"/>
          <p:cNvSpPr/>
          <p:nvPr/>
        </p:nvSpPr>
        <p:spPr>
          <a:xfrm>
            <a:off x="5852160" y="1490472"/>
            <a:ext cx="2926080" cy="702259"/>
          </a:xfrm>
          <a:prstGeom prst="rect">
            <a:avLst/>
          </a:prstGeom>
          <a:noFill/>
          <a:ln/>
        </p:spPr>
        <p:txBody>
          <a:bodyPr wrap="square" lIns="0" tIns="0" rIns="0" bIns="0" rtlCol="0" anchor="ctr"/>
          <a:lstStyle/>
          <a:p>
            <a:pPr marL="0" indent="0" algn="ctr">
              <a:buNone/>
            </a:pPr>
            <a:r>
              <a:rPr lang="en-US" sz="3200" b="1" dirty="0">
                <a:solidFill>
                  <a:srgbClr val="FFFFFF"/>
                </a:solidFill>
              </a:rPr>
              <a:t>$1M + 20yr</a:t>
            </a:r>
            <a:endParaRPr lang="en-US" sz="3200" dirty="0"/>
          </a:p>
        </p:txBody>
      </p:sp>
      <p:sp>
        <p:nvSpPr>
          <p:cNvPr id="16" name="Text 14"/>
          <p:cNvSpPr/>
          <p:nvPr/>
        </p:nvSpPr>
        <p:spPr>
          <a:xfrm>
            <a:off x="5852160" y="2178101"/>
            <a:ext cx="2926080" cy="321869"/>
          </a:xfrm>
          <a:prstGeom prst="rect">
            <a:avLst/>
          </a:prstGeom>
          <a:noFill/>
          <a:ln/>
        </p:spPr>
        <p:txBody>
          <a:bodyPr wrap="square" lIns="0" tIns="0" rIns="0" bIns="0" rtlCol="0" anchor="t"/>
          <a:lstStyle/>
          <a:p>
            <a:pPr marL="0" indent="0" algn="ctr">
              <a:buNone/>
            </a:pPr>
            <a:r>
              <a:rPr lang="en-US" sz="1000" b="1" dirty="0">
                <a:solidFill>
                  <a:srgbClr val="FFFFFF"/>
                </a:solidFill>
              </a:rPr>
              <a:t>criminal max (both)</a:t>
            </a:r>
            <a:endParaRPr lang="en-US" sz="1000" dirty="0"/>
          </a:p>
        </p:txBody>
      </p:sp>
      <p:sp>
        <p:nvSpPr>
          <p:cNvPr id="17" name="Text 15"/>
          <p:cNvSpPr/>
          <p:nvPr/>
        </p:nvSpPr>
        <p:spPr>
          <a:xfrm>
            <a:off x="5852160" y="2514600"/>
            <a:ext cx="2926080" cy="351130"/>
          </a:xfrm>
          <a:prstGeom prst="rect">
            <a:avLst/>
          </a:prstGeom>
          <a:noFill/>
          <a:ln/>
        </p:spPr>
        <p:txBody>
          <a:bodyPr wrap="square" lIns="0" tIns="0" rIns="0" bIns="0" rtlCol="0" anchor="ctr"/>
          <a:lstStyle/>
          <a:p>
            <a:pPr marL="0" indent="0" algn="ctr">
              <a:buNone/>
            </a:pPr>
            <a:r>
              <a:rPr lang="en-US" sz="1400" b="1" dirty="0">
                <a:solidFill>
                  <a:srgbClr val="FFFFFF"/>
                </a:solidFill>
              </a:rPr>
              <a:t>willful violations</a:t>
            </a:r>
            <a:endParaRPr lang="en-US" sz="1400" dirty="0"/>
          </a:p>
        </p:txBody>
      </p:sp>
      <p:sp>
        <p:nvSpPr>
          <p:cNvPr id="18" name="Shape 16"/>
          <p:cNvSpPr/>
          <p:nvPr/>
        </p:nvSpPr>
        <p:spPr>
          <a:xfrm>
            <a:off x="365760" y="3017520"/>
            <a:ext cx="8412480" cy="1691640"/>
          </a:xfrm>
          <a:prstGeom prst="rect">
            <a:avLst/>
          </a:prstGeom>
          <a:solidFill>
            <a:srgbClr val="E8EFF8"/>
          </a:solidFill>
          <a:ln w="12700">
            <a:solidFill>
              <a:srgbClr val="E8EFF8"/>
            </a:solidFill>
            <a:prstDash val="solid"/>
          </a:ln>
        </p:spPr>
        <p:txBody>
          <a:bodyPr/>
          <a:lstStyle/>
          <a:p>
            <a:endParaRPr lang="en-US"/>
          </a:p>
        </p:txBody>
      </p:sp>
      <p:pic>
        <p:nvPicPr>
          <p:cNvPr id="19" name="Image 0" descr="preencoded.png"/>
          <p:cNvPicPr>
            <a:picLocks noChangeAspect="1"/>
          </p:cNvPicPr>
          <p:nvPr/>
        </p:nvPicPr>
        <p:blipFill>
          <a:blip r:embed="rId3"/>
          <a:stretch>
            <a:fillRect/>
          </a:stretch>
        </p:blipFill>
        <p:spPr>
          <a:xfrm>
            <a:off x="594360" y="3182112"/>
            <a:ext cx="457200" cy="457200"/>
          </a:xfrm>
          <a:prstGeom prst="rect">
            <a:avLst/>
          </a:prstGeom>
        </p:spPr>
      </p:pic>
      <p:sp>
        <p:nvSpPr>
          <p:cNvPr id="20" name="Text 17"/>
          <p:cNvSpPr/>
          <p:nvPr/>
        </p:nvSpPr>
        <p:spPr>
          <a:xfrm>
            <a:off x="1188720" y="3127248"/>
            <a:ext cx="7315200" cy="384048"/>
          </a:xfrm>
          <a:prstGeom prst="rect">
            <a:avLst/>
          </a:prstGeom>
          <a:noFill/>
          <a:ln/>
        </p:spPr>
        <p:txBody>
          <a:bodyPr wrap="square" lIns="0" tIns="0" rIns="0" bIns="0" rtlCol="0" anchor="ctr"/>
          <a:lstStyle/>
          <a:p>
            <a:pPr marL="0" indent="0">
              <a:buNone/>
            </a:pPr>
            <a:r>
              <a:rPr lang="en-US" sz="1100" b="1" dirty="0">
                <a:solidFill>
                  <a:srgbClr val="C00000"/>
                </a:solidFill>
              </a:rPr>
              <a:t>Civil violations don't require intent — strict liability applies. If the rule wasn't followed, a violation occurred.</a:t>
            </a:r>
            <a:endParaRPr lang="en-US" sz="1100" dirty="0"/>
          </a:p>
        </p:txBody>
      </p:sp>
      <p:sp>
        <p:nvSpPr>
          <p:cNvPr id="21" name="Text 18"/>
          <p:cNvSpPr/>
          <p:nvPr/>
        </p:nvSpPr>
        <p:spPr>
          <a:xfrm>
            <a:off x="1188720" y="3547872"/>
            <a:ext cx="7315200" cy="320040"/>
          </a:xfrm>
          <a:prstGeom prst="rect">
            <a:avLst/>
          </a:prstGeom>
          <a:noFill/>
          <a:ln/>
        </p:spPr>
        <p:txBody>
          <a:bodyPr wrap="square" lIns="0" tIns="0" rIns="0" bIns="0" rtlCol="0" anchor="ctr"/>
          <a:lstStyle/>
          <a:p>
            <a:pPr marL="0" indent="0">
              <a:buNone/>
            </a:pPr>
            <a:r>
              <a:rPr lang="en-US" sz="900" b="1" dirty="0">
                <a:solidFill>
                  <a:srgbClr val="1A2F6A"/>
                </a:solidFill>
              </a:rPr>
              <a:t>ITAR civil: </a:t>
            </a:r>
            <a:r>
              <a:rPr lang="en-US" sz="900" dirty="0">
                <a:solidFill>
                  <a:srgbClr val="5A6A8A"/>
                </a:solidFill>
              </a:rPr>
              <a:t>22 CFR § 127.1  |  </a:t>
            </a:r>
            <a:r>
              <a:rPr lang="en-US" sz="900" b="1" dirty="0">
                <a:solidFill>
                  <a:srgbClr val="1A2F6A"/>
                </a:solidFill>
              </a:rPr>
              <a:t>EAR civil: </a:t>
            </a:r>
            <a:r>
              <a:rPr lang="en-US" sz="900" dirty="0">
                <a:solidFill>
                  <a:srgbClr val="5A6A8A"/>
                </a:solidFill>
              </a:rPr>
              <a:t>15 CFR § 764.3  |  </a:t>
            </a:r>
            <a:r>
              <a:rPr lang="en-US" sz="900" b="1" dirty="0">
                <a:solidFill>
                  <a:srgbClr val="1A2F6A"/>
                </a:solidFill>
              </a:rPr>
              <a:t>Criminal (both): </a:t>
            </a:r>
            <a:r>
              <a:rPr lang="en-US" sz="900" dirty="0">
                <a:solidFill>
                  <a:srgbClr val="5A6A8A"/>
                </a:solidFill>
              </a:rPr>
              <a:t>AECA / ECRA — up to 20 years imprisonment</a:t>
            </a:r>
            <a:endParaRPr lang="en-US" sz="900" dirty="0"/>
          </a:p>
        </p:txBody>
      </p:sp>
      <p:sp>
        <p:nvSpPr>
          <p:cNvPr id="22" name="Text 19"/>
          <p:cNvSpPr/>
          <p:nvPr/>
        </p:nvSpPr>
        <p:spPr>
          <a:xfrm>
            <a:off x="1188720" y="3886200"/>
            <a:ext cx="7315200" cy="228600"/>
          </a:xfrm>
          <a:prstGeom prst="rect">
            <a:avLst/>
          </a:prstGeom>
          <a:noFill/>
          <a:ln/>
        </p:spPr>
        <p:txBody>
          <a:bodyPr wrap="square" lIns="0" tIns="0" rIns="0" bIns="0" rtlCol="0" anchor="ctr"/>
          <a:lstStyle/>
          <a:p>
            <a:pPr marL="0" indent="0">
              <a:buNone/>
            </a:pPr>
            <a:r>
              <a:rPr lang="en-US" sz="800" i="1" dirty="0">
                <a:solidFill>
                  <a:srgbClr val="5A6A8A"/>
                </a:solidFill>
              </a:rPr>
              <a:t>Penalties adjusted annually. Figures shown are 2024–2025 adjusted maximums.</a:t>
            </a:r>
            <a:endParaRPr lang="en-US" sz="800" dirty="0"/>
          </a:p>
        </p:txBody>
      </p:sp>
      <p:sp>
        <p:nvSpPr>
          <p:cNvPr id="23" name="Text 20"/>
          <p:cNvSpPr/>
          <p:nvPr/>
        </p:nvSpPr>
        <p:spPr>
          <a:xfrm>
            <a:off x="8321040" y="4846320"/>
            <a:ext cx="640080" cy="201168"/>
          </a:xfrm>
          <a:prstGeom prst="rect">
            <a:avLst/>
          </a:prstGeom>
          <a:noFill/>
          <a:ln/>
        </p:spPr>
        <p:txBody>
          <a:bodyPr wrap="square" rtlCol="0" anchor="ctr"/>
          <a:lstStyle/>
          <a:p>
            <a:pPr marL="0" indent="0" algn="r">
              <a:buNone/>
            </a:pPr>
            <a:r>
              <a:rPr lang="en-US" sz="800" dirty="0">
                <a:solidFill>
                  <a:srgbClr val="AAAAAA"/>
                </a:solidFill>
              </a:rPr>
              <a:t>4 / 21</a:t>
            </a:r>
            <a:endParaRPr lang="en-US" sz="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7">
    <p:bg>
      <p:bgPr>
        <a:solidFill>
          <a:srgbClr val="1A2F6A"/>
        </a:solidFill>
        <a:effectLst/>
      </p:bgPr>
    </p:bg>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3474720" y="640080"/>
            <a:ext cx="2194560" cy="2194560"/>
          </a:xfrm>
          <a:prstGeom prst="rect">
            <a:avLst/>
          </a:prstGeom>
        </p:spPr>
      </p:pic>
      <p:sp>
        <p:nvSpPr>
          <p:cNvPr id="3" name="Text 0"/>
          <p:cNvSpPr/>
          <p:nvPr/>
        </p:nvSpPr>
        <p:spPr>
          <a:xfrm>
            <a:off x="914400" y="3063240"/>
            <a:ext cx="7315200" cy="365760"/>
          </a:xfrm>
          <a:prstGeom prst="rect">
            <a:avLst/>
          </a:prstGeom>
          <a:noFill/>
          <a:ln/>
        </p:spPr>
        <p:txBody>
          <a:bodyPr wrap="square" lIns="0" tIns="0" rIns="0" bIns="0" rtlCol="0" anchor="ctr"/>
          <a:lstStyle/>
          <a:p>
            <a:pPr marL="0" indent="0" algn="ctr">
              <a:buNone/>
            </a:pPr>
            <a:r>
              <a:rPr lang="en-US" sz="1400" b="1" kern="0" spc="800" dirty="0">
                <a:solidFill>
                  <a:srgbClr val="C9A84C"/>
                </a:solidFill>
              </a:rPr>
              <a:t>SECTION 2</a:t>
            </a:r>
            <a:endParaRPr lang="en-US" sz="1400" dirty="0"/>
          </a:p>
        </p:txBody>
      </p:sp>
      <p:sp>
        <p:nvSpPr>
          <p:cNvPr id="4" name="Text 1"/>
          <p:cNvSpPr/>
          <p:nvPr/>
        </p:nvSpPr>
        <p:spPr>
          <a:xfrm>
            <a:off x="457200" y="3429000"/>
            <a:ext cx="8229600" cy="822960"/>
          </a:xfrm>
          <a:prstGeom prst="rect">
            <a:avLst/>
          </a:prstGeom>
          <a:noFill/>
          <a:ln/>
        </p:spPr>
        <p:txBody>
          <a:bodyPr wrap="square" lIns="0" tIns="0" rIns="0" bIns="0" rtlCol="0" anchor="ctr"/>
          <a:lstStyle/>
          <a:p>
            <a:pPr marL="0" indent="0" algn="ctr">
              <a:buNone/>
            </a:pPr>
            <a:r>
              <a:rPr lang="en-US" sz="4000" b="1" dirty="0">
                <a:solidFill>
                  <a:srgbClr val="FFFFFF"/>
                </a:solidFill>
              </a:rPr>
              <a:t>What Are Export Controls?</a:t>
            </a:r>
            <a:endParaRPr lang="en-US" sz="4000" dirty="0"/>
          </a:p>
        </p:txBody>
      </p:sp>
      <p:sp>
        <p:nvSpPr>
          <p:cNvPr id="5" name="Text 2"/>
          <p:cNvSpPr/>
          <p:nvPr/>
        </p:nvSpPr>
        <p:spPr>
          <a:xfrm>
            <a:off x="914400" y="4251960"/>
            <a:ext cx="7315200" cy="365760"/>
          </a:xfrm>
          <a:prstGeom prst="rect">
            <a:avLst/>
          </a:prstGeom>
          <a:noFill/>
          <a:ln/>
        </p:spPr>
        <p:txBody>
          <a:bodyPr wrap="square" lIns="0" tIns="0" rIns="0" bIns="0" rtlCol="0" anchor="ctr"/>
          <a:lstStyle/>
          <a:p>
            <a:pPr marL="0" indent="0" algn="ctr">
              <a:buNone/>
            </a:pPr>
            <a:r>
              <a:rPr lang="en-US" sz="1500" i="1" dirty="0">
                <a:solidFill>
                  <a:srgbClr val="AABBDD"/>
                </a:solidFill>
              </a:rPr>
              <a:t>Broader than you think — and closer than you expect</a:t>
            </a:r>
            <a:endParaRPr lang="en-US" sz="1500" dirty="0"/>
          </a:p>
        </p:txBody>
      </p:sp>
      <p:sp>
        <p:nvSpPr>
          <p:cNvPr id="6" name="Text 3"/>
          <p:cNvSpPr/>
          <p:nvPr/>
        </p:nvSpPr>
        <p:spPr>
          <a:xfrm>
            <a:off x="8321040" y="4846320"/>
            <a:ext cx="640080" cy="201168"/>
          </a:xfrm>
          <a:prstGeom prst="rect">
            <a:avLst/>
          </a:prstGeom>
          <a:noFill/>
          <a:ln/>
        </p:spPr>
        <p:txBody>
          <a:bodyPr wrap="square" rtlCol="0" anchor="ctr"/>
          <a:lstStyle/>
          <a:p>
            <a:pPr marL="0" indent="0" algn="r">
              <a:buNone/>
            </a:pPr>
            <a:r>
              <a:rPr lang="en-US" sz="800" dirty="0">
                <a:solidFill>
                  <a:srgbClr val="AAAAAA"/>
                </a:solidFill>
              </a:rPr>
              <a:t>7 / 21</a:t>
            </a:r>
            <a:endParaRPr lang="en-US" sz="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8">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457200" y="164592"/>
            <a:ext cx="2926080" cy="292608"/>
          </a:xfrm>
          <a:prstGeom prst="roundRect">
            <a:avLst>
              <a:gd name="adj" fmla="val 31250"/>
            </a:avLst>
          </a:prstGeom>
          <a:solidFill>
            <a:srgbClr val="1A2F6A"/>
          </a:solidFill>
          <a:ln w="12700">
            <a:solidFill>
              <a:srgbClr val="1A2F6A"/>
            </a:solidFill>
            <a:prstDash val="solid"/>
          </a:ln>
        </p:spPr>
        <p:txBody>
          <a:bodyPr/>
          <a:lstStyle/>
          <a:p>
            <a:endParaRPr lang="en-US"/>
          </a:p>
        </p:txBody>
      </p:sp>
      <p:sp>
        <p:nvSpPr>
          <p:cNvPr id="3" name="Text 1"/>
          <p:cNvSpPr/>
          <p:nvPr/>
        </p:nvSpPr>
        <p:spPr>
          <a:xfrm>
            <a:off x="457200" y="164592"/>
            <a:ext cx="2926080" cy="292608"/>
          </a:xfrm>
          <a:prstGeom prst="rect">
            <a:avLst/>
          </a:prstGeom>
          <a:noFill/>
          <a:ln/>
        </p:spPr>
        <p:txBody>
          <a:bodyPr wrap="square" lIns="0" tIns="0" rIns="0" bIns="0" rtlCol="0" anchor="ctr"/>
          <a:lstStyle/>
          <a:p>
            <a:pPr marL="0" indent="0" algn="ctr">
              <a:buNone/>
            </a:pPr>
            <a:r>
              <a:rPr lang="en-US" sz="900" b="1" dirty="0">
                <a:solidFill>
                  <a:srgbClr val="FFFFFF"/>
                </a:solidFill>
              </a:rPr>
              <a:t>SECTION 2 — EXPORT CONTROLS</a:t>
            </a:r>
            <a:endParaRPr lang="en-US" sz="900" dirty="0"/>
          </a:p>
        </p:txBody>
      </p:sp>
      <p:sp>
        <p:nvSpPr>
          <p:cNvPr id="4" name="Text 2"/>
          <p:cNvSpPr/>
          <p:nvPr/>
        </p:nvSpPr>
        <p:spPr>
          <a:xfrm>
            <a:off x="457200" y="502920"/>
            <a:ext cx="8229600" cy="502920"/>
          </a:xfrm>
          <a:prstGeom prst="rect">
            <a:avLst/>
          </a:prstGeom>
          <a:noFill/>
          <a:ln/>
        </p:spPr>
        <p:txBody>
          <a:bodyPr wrap="square" lIns="0" tIns="0" rIns="0" bIns="0" rtlCol="0" anchor="ctr"/>
          <a:lstStyle/>
          <a:p>
            <a:pPr marL="0" indent="0">
              <a:buNone/>
            </a:pPr>
            <a:r>
              <a:rPr lang="en-US" sz="2800" b="1" dirty="0">
                <a:solidFill>
                  <a:srgbClr val="1A2F6A"/>
                </a:solidFill>
              </a:rPr>
              <a:t>'Export' Is Broader Than Shipping</a:t>
            </a:r>
            <a:endParaRPr lang="en-US" sz="2800" dirty="0"/>
          </a:p>
        </p:txBody>
      </p:sp>
      <p:sp>
        <p:nvSpPr>
          <p:cNvPr id="5" name="Shape 3"/>
          <p:cNvSpPr/>
          <p:nvPr/>
        </p:nvSpPr>
        <p:spPr>
          <a:xfrm>
            <a:off x="365760" y="1078992"/>
            <a:ext cx="8412480" cy="658368"/>
          </a:xfrm>
          <a:prstGeom prst="rect">
            <a:avLst/>
          </a:prstGeom>
          <a:solidFill>
            <a:srgbClr val="E8EFF8"/>
          </a:solidFill>
          <a:ln w="12700">
            <a:solidFill>
              <a:srgbClr val="E8EFF8"/>
            </a:solidFill>
            <a:prstDash val="solid"/>
          </a:ln>
        </p:spPr>
        <p:txBody>
          <a:bodyPr/>
          <a:lstStyle/>
          <a:p>
            <a:endParaRPr lang="en-US"/>
          </a:p>
        </p:txBody>
      </p:sp>
      <p:sp>
        <p:nvSpPr>
          <p:cNvPr id="6" name="Shape 4"/>
          <p:cNvSpPr/>
          <p:nvPr/>
        </p:nvSpPr>
        <p:spPr>
          <a:xfrm>
            <a:off x="365760" y="1078992"/>
            <a:ext cx="64008" cy="658368"/>
          </a:xfrm>
          <a:prstGeom prst="rect">
            <a:avLst/>
          </a:prstGeom>
          <a:solidFill>
            <a:srgbClr val="1A2F6A"/>
          </a:solidFill>
          <a:ln w="12700">
            <a:solidFill>
              <a:srgbClr val="1A2F6A"/>
            </a:solidFill>
            <a:prstDash val="solid"/>
          </a:ln>
        </p:spPr>
        <p:txBody>
          <a:bodyPr/>
          <a:lstStyle/>
          <a:p>
            <a:endParaRPr lang="en-US"/>
          </a:p>
        </p:txBody>
      </p:sp>
      <p:sp>
        <p:nvSpPr>
          <p:cNvPr id="7" name="Text 5"/>
          <p:cNvSpPr/>
          <p:nvPr/>
        </p:nvSpPr>
        <p:spPr>
          <a:xfrm>
            <a:off x="594360" y="1115568"/>
            <a:ext cx="7955280" cy="585216"/>
          </a:xfrm>
          <a:prstGeom prst="rect">
            <a:avLst/>
          </a:prstGeom>
          <a:noFill/>
          <a:ln/>
        </p:spPr>
        <p:txBody>
          <a:bodyPr wrap="square" lIns="0" tIns="0" rIns="0" bIns="0" rtlCol="0" anchor="ctr"/>
          <a:lstStyle/>
          <a:p>
            <a:pPr marL="0" indent="0">
              <a:buNone/>
            </a:pPr>
            <a:r>
              <a:rPr lang="en-US" sz="1100" i="1" dirty="0">
                <a:solidFill>
                  <a:srgbClr val="1A2F6A"/>
                </a:solidFill>
              </a:rPr>
              <a:t>"Export controls are federal laws that restrict the transfer of sensitive items, technology, software, and services to foreign countries or foreign nationals — regardless of how or where the transfer happens."</a:t>
            </a:r>
            <a:endParaRPr lang="en-US" sz="1100" dirty="0"/>
          </a:p>
        </p:txBody>
      </p:sp>
      <p:sp>
        <p:nvSpPr>
          <p:cNvPr id="8" name="Shape 6"/>
          <p:cNvSpPr/>
          <p:nvPr/>
        </p:nvSpPr>
        <p:spPr>
          <a:xfrm>
            <a:off x="365760" y="1920240"/>
            <a:ext cx="3977640" cy="1234440"/>
          </a:xfrm>
          <a:prstGeom prst="rect">
            <a:avLst/>
          </a:prstGeom>
          <a:solidFill>
            <a:srgbClr val="EEF2F8"/>
          </a:solidFill>
          <a:ln w="12700">
            <a:solidFill>
              <a:srgbClr val="EEF2F8"/>
            </a:solidFill>
            <a:prstDash val="solid"/>
          </a:ln>
          <a:effectLst>
            <a:outerShdw blurRad="101600" dist="38100" dir="8100000" algn="bl" rotWithShape="0">
              <a:srgbClr val="000000">
                <a:alpha val="10000"/>
              </a:srgbClr>
            </a:outerShdw>
          </a:effectLst>
        </p:spPr>
        <p:txBody>
          <a:bodyPr/>
          <a:lstStyle/>
          <a:p>
            <a:endParaRPr lang="en-US"/>
          </a:p>
        </p:txBody>
      </p:sp>
      <p:pic>
        <p:nvPicPr>
          <p:cNvPr id="9" name="Image 0" descr="preencoded.png"/>
          <p:cNvPicPr>
            <a:picLocks noChangeAspect="1"/>
          </p:cNvPicPr>
          <p:nvPr/>
        </p:nvPicPr>
        <p:blipFill>
          <a:blip r:embed="rId3"/>
          <a:stretch>
            <a:fillRect/>
          </a:stretch>
        </p:blipFill>
        <p:spPr>
          <a:xfrm>
            <a:off x="530352" y="2084832"/>
            <a:ext cx="347472" cy="347472"/>
          </a:xfrm>
          <a:prstGeom prst="rect">
            <a:avLst/>
          </a:prstGeom>
        </p:spPr>
      </p:pic>
      <p:sp>
        <p:nvSpPr>
          <p:cNvPr id="10" name="Text 7"/>
          <p:cNvSpPr/>
          <p:nvPr/>
        </p:nvSpPr>
        <p:spPr>
          <a:xfrm>
            <a:off x="960120" y="2057400"/>
            <a:ext cx="3291840" cy="402336"/>
          </a:xfrm>
          <a:prstGeom prst="rect">
            <a:avLst/>
          </a:prstGeom>
          <a:noFill/>
          <a:ln/>
        </p:spPr>
        <p:txBody>
          <a:bodyPr wrap="square" lIns="0" tIns="0" rIns="0" bIns="0" rtlCol="0" anchor="ctr"/>
          <a:lstStyle/>
          <a:p>
            <a:pPr marL="0" indent="0">
              <a:buNone/>
            </a:pPr>
            <a:r>
              <a:rPr lang="en-US" sz="1100" b="1" dirty="0">
                <a:solidFill>
                  <a:srgbClr val="1A2F6A"/>
                </a:solidFill>
              </a:rPr>
              <a:t>Physical Goods</a:t>
            </a:r>
            <a:endParaRPr lang="en-US" sz="1100" dirty="0"/>
          </a:p>
        </p:txBody>
      </p:sp>
      <p:sp>
        <p:nvSpPr>
          <p:cNvPr id="11" name="Text 8"/>
          <p:cNvSpPr/>
          <p:nvPr/>
        </p:nvSpPr>
        <p:spPr>
          <a:xfrm>
            <a:off x="530352" y="2487168"/>
            <a:ext cx="3703320" cy="576072"/>
          </a:xfrm>
          <a:prstGeom prst="rect">
            <a:avLst/>
          </a:prstGeom>
          <a:noFill/>
          <a:ln/>
        </p:spPr>
        <p:txBody>
          <a:bodyPr wrap="square" lIns="0" tIns="0" rIns="0" bIns="0" rtlCol="0" anchor="t"/>
          <a:lstStyle/>
          <a:p>
            <a:pPr marL="0" indent="0">
              <a:buNone/>
            </a:pPr>
            <a:r>
              <a:rPr lang="en-US" sz="1000" dirty="0">
                <a:solidFill>
                  <a:srgbClr val="5A6A8A"/>
                </a:solidFill>
              </a:rPr>
              <a:t>Tangible items: hardware, components, equipment, materials. If it crosses a U.S. border, it's an export.</a:t>
            </a:r>
            <a:endParaRPr lang="en-US" sz="1000" dirty="0"/>
          </a:p>
        </p:txBody>
      </p:sp>
      <p:sp>
        <p:nvSpPr>
          <p:cNvPr id="12" name="Shape 9"/>
          <p:cNvSpPr/>
          <p:nvPr/>
        </p:nvSpPr>
        <p:spPr>
          <a:xfrm>
            <a:off x="4617720" y="1920240"/>
            <a:ext cx="3977640" cy="1234440"/>
          </a:xfrm>
          <a:prstGeom prst="rect">
            <a:avLst/>
          </a:prstGeom>
          <a:solidFill>
            <a:srgbClr val="FFF0F0"/>
          </a:solidFill>
          <a:ln w="12700">
            <a:solidFill>
              <a:srgbClr val="FFF0F0"/>
            </a:solidFill>
            <a:prstDash val="solid"/>
          </a:ln>
          <a:effectLst>
            <a:outerShdw blurRad="101600" dist="38100" dir="8100000" algn="bl" rotWithShape="0">
              <a:srgbClr val="000000">
                <a:alpha val="10000"/>
              </a:srgbClr>
            </a:outerShdw>
          </a:effectLst>
        </p:spPr>
        <p:txBody>
          <a:bodyPr/>
          <a:lstStyle/>
          <a:p>
            <a:endParaRPr lang="en-US"/>
          </a:p>
        </p:txBody>
      </p:sp>
      <p:pic>
        <p:nvPicPr>
          <p:cNvPr id="13" name="Image 1" descr="preencoded.png"/>
          <p:cNvPicPr>
            <a:picLocks noChangeAspect="1"/>
          </p:cNvPicPr>
          <p:nvPr/>
        </p:nvPicPr>
        <p:blipFill>
          <a:blip r:embed="rId4"/>
          <a:stretch>
            <a:fillRect/>
          </a:stretch>
        </p:blipFill>
        <p:spPr>
          <a:xfrm>
            <a:off x="4782312" y="2084832"/>
            <a:ext cx="347472" cy="347472"/>
          </a:xfrm>
          <a:prstGeom prst="rect">
            <a:avLst/>
          </a:prstGeom>
        </p:spPr>
      </p:pic>
      <p:sp>
        <p:nvSpPr>
          <p:cNvPr id="14" name="Text 10"/>
          <p:cNvSpPr/>
          <p:nvPr/>
        </p:nvSpPr>
        <p:spPr>
          <a:xfrm>
            <a:off x="5212080" y="2057400"/>
            <a:ext cx="3291840" cy="402336"/>
          </a:xfrm>
          <a:prstGeom prst="rect">
            <a:avLst/>
          </a:prstGeom>
          <a:noFill/>
          <a:ln/>
        </p:spPr>
        <p:txBody>
          <a:bodyPr wrap="square" lIns="0" tIns="0" rIns="0" bIns="0" rtlCol="0" anchor="ctr"/>
          <a:lstStyle/>
          <a:p>
            <a:pPr marL="0" indent="0">
              <a:buNone/>
            </a:pPr>
            <a:r>
              <a:rPr lang="en-US" sz="1100" b="1" dirty="0">
                <a:solidFill>
                  <a:srgbClr val="1A2F6A"/>
                </a:solidFill>
              </a:rPr>
              <a:t>Technical Data / Technology</a:t>
            </a:r>
            <a:endParaRPr lang="en-US" sz="1100" dirty="0"/>
          </a:p>
        </p:txBody>
      </p:sp>
      <p:sp>
        <p:nvSpPr>
          <p:cNvPr id="15" name="Text 11"/>
          <p:cNvSpPr/>
          <p:nvPr/>
        </p:nvSpPr>
        <p:spPr>
          <a:xfrm>
            <a:off x="4782312" y="2487168"/>
            <a:ext cx="3703320" cy="576072"/>
          </a:xfrm>
          <a:prstGeom prst="rect">
            <a:avLst/>
          </a:prstGeom>
          <a:noFill/>
          <a:ln/>
        </p:spPr>
        <p:txBody>
          <a:bodyPr wrap="square" lIns="0" tIns="0" rIns="0" bIns="0" rtlCol="0" anchor="t"/>
          <a:lstStyle/>
          <a:p>
            <a:pPr marL="0" indent="0">
              <a:buNone/>
            </a:pPr>
            <a:r>
              <a:rPr lang="en-US" sz="1000" dirty="0">
                <a:solidFill>
                  <a:srgbClr val="5A6A8A"/>
                </a:solidFill>
              </a:rPr>
              <a:t>Blueprints, design files, specifications, test results — even a conversation describing how something works.</a:t>
            </a:r>
            <a:endParaRPr lang="en-US" sz="1000" dirty="0"/>
          </a:p>
        </p:txBody>
      </p:sp>
      <p:sp>
        <p:nvSpPr>
          <p:cNvPr id="16" name="Shape 12"/>
          <p:cNvSpPr/>
          <p:nvPr/>
        </p:nvSpPr>
        <p:spPr>
          <a:xfrm>
            <a:off x="365760" y="3337560"/>
            <a:ext cx="3977640" cy="1234440"/>
          </a:xfrm>
          <a:prstGeom prst="rect">
            <a:avLst/>
          </a:prstGeom>
          <a:solidFill>
            <a:srgbClr val="EFF8EF"/>
          </a:solidFill>
          <a:ln w="12700">
            <a:solidFill>
              <a:srgbClr val="EFF8EF"/>
            </a:solidFill>
            <a:prstDash val="solid"/>
          </a:ln>
          <a:effectLst>
            <a:outerShdw blurRad="101600" dist="38100" dir="8100000" algn="bl" rotWithShape="0">
              <a:srgbClr val="000000">
                <a:alpha val="10000"/>
              </a:srgbClr>
            </a:outerShdw>
          </a:effectLst>
        </p:spPr>
        <p:txBody>
          <a:bodyPr/>
          <a:lstStyle/>
          <a:p>
            <a:endParaRPr lang="en-US"/>
          </a:p>
        </p:txBody>
      </p:sp>
      <p:pic>
        <p:nvPicPr>
          <p:cNvPr id="17" name="Image 2" descr="preencoded.png"/>
          <p:cNvPicPr>
            <a:picLocks noChangeAspect="1"/>
          </p:cNvPicPr>
          <p:nvPr/>
        </p:nvPicPr>
        <p:blipFill>
          <a:blip r:embed="rId5"/>
          <a:stretch>
            <a:fillRect/>
          </a:stretch>
        </p:blipFill>
        <p:spPr>
          <a:xfrm>
            <a:off x="530352" y="3502152"/>
            <a:ext cx="347472" cy="347472"/>
          </a:xfrm>
          <a:prstGeom prst="rect">
            <a:avLst/>
          </a:prstGeom>
        </p:spPr>
      </p:pic>
      <p:sp>
        <p:nvSpPr>
          <p:cNvPr id="18" name="Text 13"/>
          <p:cNvSpPr/>
          <p:nvPr/>
        </p:nvSpPr>
        <p:spPr>
          <a:xfrm>
            <a:off x="960120" y="3474720"/>
            <a:ext cx="3291840" cy="402336"/>
          </a:xfrm>
          <a:prstGeom prst="rect">
            <a:avLst/>
          </a:prstGeom>
          <a:noFill/>
          <a:ln/>
        </p:spPr>
        <p:txBody>
          <a:bodyPr wrap="square" lIns="0" tIns="0" rIns="0" bIns="0" rtlCol="0" anchor="ctr"/>
          <a:lstStyle/>
          <a:p>
            <a:pPr marL="0" indent="0">
              <a:buNone/>
            </a:pPr>
            <a:r>
              <a:rPr lang="en-US" sz="1100" b="1" dirty="0">
                <a:solidFill>
                  <a:srgbClr val="1A2F6A"/>
                </a:solidFill>
              </a:rPr>
              <a:t>Software</a:t>
            </a:r>
            <a:endParaRPr lang="en-US" sz="1100" dirty="0"/>
          </a:p>
        </p:txBody>
      </p:sp>
      <p:sp>
        <p:nvSpPr>
          <p:cNvPr id="19" name="Text 14"/>
          <p:cNvSpPr/>
          <p:nvPr/>
        </p:nvSpPr>
        <p:spPr>
          <a:xfrm>
            <a:off x="530352" y="3904488"/>
            <a:ext cx="3703320" cy="576072"/>
          </a:xfrm>
          <a:prstGeom prst="rect">
            <a:avLst/>
          </a:prstGeom>
          <a:noFill/>
          <a:ln/>
        </p:spPr>
        <p:txBody>
          <a:bodyPr wrap="square" lIns="0" tIns="0" rIns="0" bIns="0" rtlCol="0" anchor="t"/>
          <a:lstStyle/>
          <a:p>
            <a:pPr marL="0" indent="0">
              <a:buNone/>
            </a:pPr>
            <a:r>
              <a:rPr lang="en-US" sz="1000" dirty="0">
                <a:solidFill>
                  <a:srgbClr val="5A6A8A"/>
                </a:solidFill>
              </a:rPr>
              <a:t>Code, source files, object code — even open-source software can be controlled in some contexts.</a:t>
            </a:r>
            <a:endParaRPr lang="en-US" sz="1000" dirty="0"/>
          </a:p>
        </p:txBody>
      </p:sp>
      <p:sp>
        <p:nvSpPr>
          <p:cNvPr id="20" name="Shape 15"/>
          <p:cNvSpPr/>
          <p:nvPr/>
        </p:nvSpPr>
        <p:spPr>
          <a:xfrm>
            <a:off x="4617720" y="3337560"/>
            <a:ext cx="3977640" cy="1234440"/>
          </a:xfrm>
          <a:prstGeom prst="rect">
            <a:avLst/>
          </a:prstGeom>
          <a:solidFill>
            <a:srgbClr val="FFF8EC"/>
          </a:solidFill>
          <a:ln w="12700">
            <a:solidFill>
              <a:srgbClr val="FFF8EC"/>
            </a:solidFill>
            <a:prstDash val="solid"/>
          </a:ln>
          <a:effectLst>
            <a:outerShdw blurRad="101600" dist="38100" dir="8100000" algn="bl" rotWithShape="0">
              <a:srgbClr val="000000">
                <a:alpha val="10000"/>
              </a:srgbClr>
            </a:outerShdw>
          </a:effectLst>
        </p:spPr>
        <p:txBody>
          <a:bodyPr/>
          <a:lstStyle/>
          <a:p>
            <a:endParaRPr lang="en-US"/>
          </a:p>
        </p:txBody>
      </p:sp>
      <p:pic>
        <p:nvPicPr>
          <p:cNvPr id="21" name="Image 3" descr="preencoded.png"/>
          <p:cNvPicPr>
            <a:picLocks noChangeAspect="1"/>
          </p:cNvPicPr>
          <p:nvPr/>
        </p:nvPicPr>
        <p:blipFill>
          <a:blip r:embed="rId6"/>
          <a:stretch>
            <a:fillRect/>
          </a:stretch>
        </p:blipFill>
        <p:spPr>
          <a:xfrm>
            <a:off x="4782312" y="3502152"/>
            <a:ext cx="347472" cy="347472"/>
          </a:xfrm>
          <a:prstGeom prst="rect">
            <a:avLst/>
          </a:prstGeom>
        </p:spPr>
      </p:pic>
      <p:sp>
        <p:nvSpPr>
          <p:cNvPr id="22" name="Text 16"/>
          <p:cNvSpPr/>
          <p:nvPr/>
        </p:nvSpPr>
        <p:spPr>
          <a:xfrm>
            <a:off x="5212080" y="3474720"/>
            <a:ext cx="3291840" cy="402336"/>
          </a:xfrm>
          <a:prstGeom prst="rect">
            <a:avLst/>
          </a:prstGeom>
          <a:noFill/>
          <a:ln/>
        </p:spPr>
        <p:txBody>
          <a:bodyPr wrap="square" lIns="0" tIns="0" rIns="0" bIns="0" rtlCol="0" anchor="ctr"/>
          <a:lstStyle/>
          <a:p>
            <a:pPr marL="0" indent="0">
              <a:buNone/>
            </a:pPr>
            <a:r>
              <a:rPr lang="en-US" sz="1100" b="1" dirty="0">
                <a:solidFill>
                  <a:srgbClr val="1A2F6A"/>
                </a:solidFill>
              </a:rPr>
              <a:t>Services &amp; Know-How</a:t>
            </a:r>
            <a:endParaRPr lang="en-US" sz="1100" dirty="0"/>
          </a:p>
        </p:txBody>
      </p:sp>
      <p:sp>
        <p:nvSpPr>
          <p:cNvPr id="23" name="Text 17"/>
          <p:cNvSpPr/>
          <p:nvPr/>
        </p:nvSpPr>
        <p:spPr>
          <a:xfrm>
            <a:off x="4782312" y="3904488"/>
            <a:ext cx="3703320" cy="576072"/>
          </a:xfrm>
          <a:prstGeom prst="rect">
            <a:avLst/>
          </a:prstGeom>
          <a:noFill/>
          <a:ln/>
        </p:spPr>
        <p:txBody>
          <a:bodyPr wrap="square" lIns="0" tIns="0" rIns="0" bIns="0" rtlCol="0" anchor="t"/>
          <a:lstStyle/>
          <a:p>
            <a:pPr marL="0" indent="0">
              <a:buNone/>
            </a:pPr>
            <a:r>
              <a:rPr lang="en-US" sz="1000" dirty="0">
                <a:solidFill>
                  <a:srgbClr val="5A6A8A"/>
                </a:solidFill>
              </a:rPr>
              <a:t>Training a foreign national, providing technical assistance — the knowledge itself is the export.</a:t>
            </a:r>
            <a:endParaRPr lang="en-US" sz="1000" dirty="0"/>
          </a:p>
        </p:txBody>
      </p:sp>
      <p:sp>
        <p:nvSpPr>
          <p:cNvPr id="24" name="Text 18"/>
          <p:cNvSpPr/>
          <p:nvPr/>
        </p:nvSpPr>
        <p:spPr>
          <a:xfrm>
            <a:off x="8321040" y="4846320"/>
            <a:ext cx="640080" cy="201168"/>
          </a:xfrm>
          <a:prstGeom prst="rect">
            <a:avLst/>
          </a:prstGeom>
          <a:noFill/>
          <a:ln/>
        </p:spPr>
        <p:txBody>
          <a:bodyPr wrap="square" rtlCol="0" anchor="ctr"/>
          <a:lstStyle/>
          <a:p>
            <a:pPr marL="0" indent="0" algn="r">
              <a:buNone/>
            </a:pPr>
            <a:r>
              <a:rPr lang="en-US" sz="800" dirty="0">
                <a:solidFill>
                  <a:srgbClr val="AAAAAA"/>
                </a:solidFill>
              </a:rPr>
              <a:t>8 / 21</a:t>
            </a:r>
            <a:endParaRPr lang="en-US" sz="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9">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457200" y="164592"/>
            <a:ext cx="2926080" cy="292608"/>
          </a:xfrm>
          <a:prstGeom prst="roundRect">
            <a:avLst>
              <a:gd name="adj" fmla="val 31250"/>
            </a:avLst>
          </a:prstGeom>
          <a:solidFill>
            <a:srgbClr val="1A2F6A"/>
          </a:solidFill>
          <a:ln w="12700">
            <a:solidFill>
              <a:srgbClr val="1A2F6A"/>
            </a:solidFill>
            <a:prstDash val="solid"/>
          </a:ln>
        </p:spPr>
        <p:txBody>
          <a:bodyPr/>
          <a:lstStyle/>
          <a:p>
            <a:endParaRPr lang="en-US"/>
          </a:p>
        </p:txBody>
      </p:sp>
      <p:sp>
        <p:nvSpPr>
          <p:cNvPr id="3" name="Text 1"/>
          <p:cNvSpPr/>
          <p:nvPr/>
        </p:nvSpPr>
        <p:spPr>
          <a:xfrm>
            <a:off x="457200" y="164592"/>
            <a:ext cx="2926080" cy="292608"/>
          </a:xfrm>
          <a:prstGeom prst="rect">
            <a:avLst/>
          </a:prstGeom>
          <a:noFill/>
          <a:ln/>
        </p:spPr>
        <p:txBody>
          <a:bodyPr wrap="square" lIns="0" tIns="0" rIns="0" bIns="0" rtlCol="0" anchor="ctr"/>
          <a:lstStyle/>
          <a:p>
            <a:pPr marL="0" indent="0" algn="ctr">
              <a:buNone/>
            </a:pPr>
            <a:r>
              <a:rPr lang="en-US" sz="900" b="1" dirty="0">
                <a:solidFill>
                  <a:srgbClr val="FFFFFF"/>
                </a:solidFill>
              </a:rPr>
              <a:t>SECTION 2 — EXPORT CONTROLS</a:t>
            </a:r>
            <a:endParaRPr lang="en-US" sz="900" dirty="0"/>
          </a:p>
        </p:txBody>
      </p:sp>
      <p:sp>
        <p:nvSpPr>
          <p:cNvPr id="4" name="Text 2"/>
          <p:cNvSpPr/>
          <p:nvPr/>
        </p:nvSpPr>
        <p:spPr>
          <a:xfrm>
            <a:off x="457200" y="502920"/>
            <a:ext cx="8229600" cy="502920"/>
          </a:xfrm>
          <a:prstGeom prst="rect">
            <a:avLst/>
          </a:prstGeom>
          <a:noFill/>
          <a:ln/>
        </p:spPr>
        <p:txBody>
          <a:bodyPr wrap="square" lIns="0" tIns="0" rIns="0" bIns="0" rtlCol="0" anchor="ctr"/>
          <a:lstStyle/>
          <a:p>
            <a:pPr marL="0" indent="0">
              <a:buNone/>
            </a:pPr>
            <a:r>
              <a:rPr lang="en-US" sz="2600" b="1" dirty="0">
                <a:solidFill>
                  <a:srgbClr val="1A2F6A"/>
                </a:solidFill>
              </a:rPr>
              <a:t>Three Regulators — One Standard: Know Before You Send</a:t>
            </a:r>
            <a:endParaRPr lang="en-US" sz="2600" dirty="0"/>
          </a:p>
        </p:txBody>
      </p:sp>
      <p:sp>
        <p:nvSpPr>
          <p:cNvPr id="5" name="Shape 3"/>
          <p:cNvSpPr/>
          <p:nvPr/>
        </p:nvSpPr>
        <p:spPr>
          <a:xfrm>
            <a:off x="365760" y="1115568"/>
            <a:ext cx="2670048" cy="3822192"/>
          </a:xfrm>
          <a:prstGeom prst="rect">
            <a:avLst/>
          </a:prstGeom>
          <a:solidFill>
            <a:srgbClr val="F8F9FC"/>
          </a:solidFill>
          <a:ln w="12700">
            <a:solidFill>
              <a:srgbClr val="E0E6F0"/>
            </a:solidFill>
            <a:prstDash val="solid"/>
          </a:ln>
        </p:spPr>
        <p:txBody>
          <a:bodyPr/>
          <a:lstStyle/>
          <a:p>
            <a:endParaRPr lang="en-US"/>
          </a:p>
        </p:txBody>
      </p:sp>
      <p:sp>
        <p:nvSpPr>
          <p:cNvPr id="6" name="Shape 4"/>
          <p:cNvSpPr/>
          <p:nvPr/>
        </p:nvSpPr>
        <p:spPr>
          <a:xfrm>
            <a:off x="365760" y="1115568"/>
            <a:ext cx="2670048" cy="566928"/>
          </a:xfrm>
          <a:prstGeom prst="rect">
            <a:avLst/>
          </a:prstGeom>
          <a:solidFill>
            <a:srgbClr val="1A2F6A"/>
          </a:solidFill>
          <a:ln w="12700">
            <a:solidFill>
              <a:srgbClr val="1A2F6A"/>
            </a:solidFill>
            <a:prstDash val="solid"/>
          </a:ln>
        </p:spPr>
        <p:txBody>
          <a:bodyPr/>
          <a:lstStyle/>
          <a:p>
            <a:endParaRPr lang="en-US"/>
          </a:p>
        </p:txBody>
      </p:sp>
      <p:sp>
        <p:nvSpPr>
          <p:cNvPr id="7" name="Text 5"/>
          <p:cNvSpPr/>
          <p:nvPr/>
        </p:nvSpPr>
        <p:spPr>
          <a:xfrm>
            <a:off x="365760" y="1115568"/>
            <a:ext cx="2670048" cy="566928"/>
          </a:xfrm>
          <a:prstGeom prst="rect">
            <a:avLst/>
          </a:prstGeom>
          <a:noFill/>
          <a:ln/>
        </p:spPr>
        <p:txBody>
          <a:bodyPr wrap="square" lIns="0" tIns="0" rIns="0" bIns="0" rtlCol="0" anchor="ctr"/>
          <a:lstStyle/>
          <a:p>
            <a:pPr marL="0" indent="0" algn="ctr">
              <a:buNone/>
            </a:pPr>
            <a:r>
              <a:rPr lang="en-US" sz="2000" b="1" dirty="0">
                <a:solidFill>
                  <a:srgbClr val="FFFFFF"/>
                </a:solidFill>
              </a:rPr>
              <a:t>ITAR</a:t>
            </a:r>
            <a:endParaRPr lang="en-US" sz="2000" dirty="0"/>
          </a:p>
        </p:txBody>
      </p:sp>
      <p:sp>
        <p:nvSpPr>
          <p:cNvPr id="8" name="Text 6"/>
          <p:cNvSpPr/>
          <p:nvPr/>
        </p:nvSpPr>
        <p:spPr>
          <a:xfrm>
            <a:off x="365760" y="1719072"/>
            <a:ext cx="2670048" cy="475488"/>
          </a:xfrm>
          <a:prstGeom prst="rect">
            <a:avLst/>
          </a:prstGeom>
          <a:noFill/>
          <a:ln/>
        </p:spPr>
        <p:txBody>
          <a:bodyPr wrap="square" lIns="0" tIns="0" rIns="0" bIns="0" rtlCol="0" anchor="ctr"/>
          <a:lstStyle/>
          <a:p>
            <a:pPr marL="0" indent="0" algn="ctr">
              <a:buNone/>
            </a:pPr>
            <a:r>
              <a:rPr lang="en-US" sz="1000" b="1" dirty="0">
                <a:solidFill>
                  <a:srgbClr val="1A2F6A"/>
                </a:solidFill>
              </a:rPr>
              <a:t>International Traffic</a:t>
            </a:r>
            <a:endParaRPr lang="en-US" sz="1000" dirty="0"/>
          </a:p>
          <a:p>
            <a:pPr marL="0" indent="0" algn="ctr">
              <a:buNone/>
            </a:pPr>
            <a:r>
              <a:rPr lang="en-US" sz="1000" b="1" dirty="0">
                <a:solidFill>
                  <a:srgbClr val="1A2F6A"/>
                </a:solidFill>
              </a:rPr>
              <a:t>in Arms Regulations</a:t>
            </a:r>
            <a:endParaRPr lang="en-US" sz="1000" dirty="0"/>
          </a:p>
        </p:txBody>
      </p:sp>
      <p:sp>
        <p:nvSpPr>
          <p:cNvPr id="9" name="Text 7"/>
          <p:cNvSpPr/>
          <p:nvPr/>
        </p:nvSpPr>
        <p:spPr>
          <a:xfrm>
            <a:off x="365760" y="2194560"/>
            <a:ext cx="2670048" cy="274320"/>
          </a:xfrm>
          <a:prstGeom prst="rect">
            <a:avLst/>
          </a:prstGeom>
          <a:noFill/>
          <a:ln/>
        </p:spPr>
        <p:txBody>
          <a:bodyPr wrap="square" lIns="0" tIns="0" rIns="0" bIns="0" rtlCol="0" anchor="ctr"/>
          <a:lstStyle/>
          <a:p>
            <a:pPr marL="0" indent="0" algn="ctr">
              <a:buNone/>
            </a:pPr>
            <a:r>
              <a:rPr lang="en-US" sz="900" i="1" dirty="0">
                <a:solidFill>
                  <a:srgbClr val="5A6A8A"/>
                </a:solidFill>
              </a:rPr>
              <a:t>Dept. of State — DDTC</a:t>
            </a:r>
            <a:endParaRPr lang="en-US" sz="900" dirty="0"/>
          </a:p>
        </p:txBody>
      </p:sp>
      <p:sp>
        <p:nvSpPr>
          <p:cNvPr id="10" name="Shape 8"/>
          <p:cNvSpPr/>
          <p:nvPr/>
        </p:nvSpPr>
        <p:spPr>
          <a:xfrm>
            <a:off x="548640" y="2487168"/>
            <a:ext cx="2304288" cy="18288"/>
          </a:xfrm>
          <a:prstGeom prst="rect">
            <a:avLst/>
          </a:prstGeom>
          <a:solidFill>
            <a:srgbClr val="DDDDDD"/>
          </a:solidFill>
          <a:ln w="12700">
            <a:solidFill>
              <a:srgbClr val="DDDDDD"/>
            </a:solidFill>
            <a:prstDash val="solid"/>
          </a:ln>
        </p:spPr>
        <p:txBody>
          <a:bodyPr/>
          <a:lstStyle/>
          <a:p>
            <a:endParaRPr lang="en-US"/>
          </a:p>
        </p:txBody>
      </p:sp>
      <p:sp>
        <p:nvSpPr>
          <p:cNvPr id="11" name="Text 9"/>
          <p:cNvSpPr/>
          <p:nvPr/>
        </p:nvSpPr>
        <p:spPr>
          <a:xfrm>
            <a:off x="502920" y="2542032"/>
            <a:ext cx="2377440" cy="228600"/>
          </a:xfrm>
          <a:prstGeom prst="rect">
            <a:avLst/>
          </a:prstGeom>
          <a:noFill/>
          <a:ln/>
        </p:spPr>
        <p:txBody>
          <a:bodyPr wrap="square" lIns="0" tIns="0" rIns="0" bIns="0" rtlCol="0" anchor="ctr"/>
          <a:lstStyle/>
          <a:p>
            <a:pPr marL="0" indent="0">
              <a:buNone/>
            </a:pPr>
            <a:r>
              <a:rPr lang="en-US" sz="900" b="1" dirty="0">
                <a:solidFill>
                  <a:srgbClr val="1A2F6A"/>
                </a:solidFill>
              </a:rPr>
              <a:t>Controls:</a:t>
            </a:r>
            <a:endParaRPr lang="en-US" sz="900" dirty="0"/>
          </a:p>
        </p:txBody>
      </p:sp>
      <p:sp>
        <p:nvSpPr>
          <p:cNvPr id="12" name="Text 10"/>
          <p:cNvSpPr/>
          <p:nvPr/>
        </p:nvSpPr>
        <p:spPr>
          <a:xfrm>
            <a:off x="502920" y="2761488"/>
            <a:ext cx="2395728" cy="914400"/>
          </a:xfrm>
          <a:prstGeom prst="rect">
            <a:avLst/>
          </a:prstGeom>
          <a:noFill/>
          <a:ln/>
        </p:spPr>
        <p:txBody>
          <a:bodyPr wrap="square" lIns="0" tIns="0" rIns="0" bIns="0" rtlCol="0" anchor="t"/>
          <a:lstStyle/>
          <a:p>
            <a:pPr marL="0" indent="0">
              <a:buNone/>
            </a:pPr>
            <a:r>
              <a:rPr lang="en-US" sz="900" dirty="0">
                <a:solidFill>
                  <a:srgbClr val="5A6A8A"/>
                </a:solidFill>
              </a:rPr>
              <a:t>Defense articles, defense services, and related technical data listed on the U.S. Munitions List (USML). Military and dual-use items with defense applications.</a:t>
            </a:r>
            <a:endParaRPr lang="en-US" sz="900" dirty="0"/>
          </a:p>
        </p:txBody>
      </p:sp>
      <p:sp>
        <p:nvSpPr>
          <p:cNvPr id="13" name="Text 11"/>
          <p:cNvSpPr/>
          <p:nvPr/>
        </p:nvSpPr>
        <p:spPr>
          <a:xfrm>
            <a:off x="502920" y="3712464"/>
            <a:ext cx="2395728" cy="201168"/>
          </a:xfrm>
          <a:prstGeom prst="rect">
            <a:avLst/>
          </a:prstGeom>
          <a:noFill/>
          <a:ln/>
        </p:spPr>
        <p:txBody>
          <a:bodyPr wrap="square" lIns="0" tIns="0" rIns="0" bIns="0" rtlCol="0" anchor="ctr"/>
          <a:lstStyle/>
          <a:p>
            <a:pPr marL="0" indent="0">
              <a:buNone/>
            </a:pPr>
            <a:r>
              <a:rPr lang="en-US" sz="800" b="1" dirty="0">
                <a:solidFill>
                  <a:srgbClr val="1A2F6A"/>
                </a:solidFill>
              </a:rPr>
              <a:t>Examples:</a:t>
            </a:r>
            <a:endParaRPr lang="en-US" sz="800" dirty="0"/>
          </a:p>
        </p:txBody>
      </p:sp>
      <p:sp>
        <p:nvSpPr>
          <p:cNvPr id="14" name="Text 12"/>
          <p:cNvSpPr/>
          <p:nvPr/>
        </p:nvSpPr>
        <p:spPr>
          <a:xfrm>
            <a:off x="502920" y="3895344"/>
            <a:ext cx="2395728" cy="749808"/>
          </a:xfrm>
          <a:prstGeom prst="rect">
            <a:avLst/>
          </a:prstGeom>
          <a:noFill/>
          <a:ln/>
        </p:spPr>
        <p:txBody>
          <a:bodyPr wrap="square" lIns="0" tIns="0" rIns="0" bIns="0" rtlCol="0" anchor="t"/>
          <a:lstStyle/>
          <a:p>
            <a:pPr marL="0" indent="0">
              <a:buNone/>
            </a:pPr>
            <a:r>
              <a:rPr lang="en-US" sz="800" i="1" dirty="0">
                <a:solidFill>
                  <a:srgbClr val="5A6A8A"/>
                </a:solidFill>
              </a:rPr>
              <a:t>Firearms, military aircraft, night vision, defense electronics, spacecraft</a:t>
            </a:r>
            <a:endParaRPr lang="en-US" sz="800" dirty="0"/>
          </a:p>
        </p:txBody>
      </p:sp>
      <p:sp>
        <p:nvSpPr>
          <p:cNvPr id="15" name="Shape 13"/>
          <p:cNvSpPr/>
          <p:nvPr/>
        </p:nvSpPr>
        <p:spPr>
          <a:xfrm>
            <a:off x="3246120" y="1115568"/>
            <a:ext cx="2670048" cy="3822192"/>
          </a:xfrm>
          <a:prstGeom prst="rect">
            <a:avLst/>
          </a:prstGeom>
          <a:solidFill>
            <a:srgbClr val="F8F9FC"/>
          </a:solidFill>
          <a:ln w="12700">
            <a:solidFill>
              <a:srgbClr val="E0E6F0"/>
            </a:solidFill>
            <a:prstDash val="solid"/>
          </a:ln>
        </p:spPr>
        <p:txBody>
          <a:bodyPr/>
          <a:lstStyle/>
          <a:p>
            <a:endParaRPr lang="en-US"/>
          </a:p>
        </p:txBody>
      </p:sp>
      <p:sp>
        <p:nvSpPr>
          <p:cNvPr id="16" name="Shape 14"/>
          <p:cNvSpPr/>
          <p:nvPr/>
        </p:nvSpPr>
        <p:spPr>
          <a:xfrm>
            <a:off x="3246120" y="1115568"/>
            <a:ext cx="2670048" cy="566928"/>
          </a:xfrm>
          <a:prstGeom prst="rect">
            <a:avLst/>
          </a:prstGeom>
          <a:solidFill>
            <a:srgbClr val="C00000"/>
          </a:solidFill>
          <a:ln w="12700">
            <a:solidFill>
              <a:srgbClr val="C00000"/>
            </a:solidFill>
            <a:prstDash val="solid"/>
          </a:ln>
        </p:spPr>
        <p:txBody>
          <a:bodyPr/>
          <a:lstStyle/>
          <a:p>
            <a:endParaRPr lang="en-US"/>
          </a:p>
        </p:txBody>
      </p:sp>
      <p:sp>
        <p:nvSpPr>
          <p:cNvPr id="17" name="Text 15"/>
          <p:cNvSpPr/>
          <p:nvPr/>
        </p:nvSpPr>
        <p:spPr>
          <a:xfrm>
            <a:off x="3246120" y="1115568"/>
            <a:ext cx="2670048" cy="566928"/>
          </a:xfrm>
          <a:prstGeom prst="rect">
            <a:avLst/>
          </a:prstGeom>
          <a:noFill/>
          <a:ln/>
        </p:spPr>
        <p:txBody>
          <a:bodyPr wrap="square" lIns="0" tIns="0" rIns="0" bIns="0" rtlCol="0" anchor="ctr"/>
          <a:lstStyle/>
          <a:p>
            <a:pPr marL="0" indent="0" algn="ctr">
              <a:buNone/>
            </a:pPr>
            <a:r>
              <a:rPr lang="en-US" sz="2000" b="1" dirty="0">
                <a:solidFill>
                  <a:srgbClr val="FFFFFF"/>
                </a:solidFill>
              </a:rPr>
              <a:t>EAR</a:t>
            </a:r>
            <a:endParaRPr lang="en-US" sz="2000" dirty="0"/>
          </a:p>
        </p:txBody>
      </p:sp>
      <p:sp>
        <p:nvSpPr>
          <p:cNvPr id="18" name="Text 16"/>
          <p:cNvSpPr/>
          <p:nvPr/>
        </p:nvSpPr>
        <p:spPr>
          <a:xfrm>
            <a:off x="3246120" y="1719072"/>
            <a:ext cx="2670048" cy="475488"/>
          </a:xfrm>
          <a:prstGeom prst="rect">
            <a:avLst/>
          </a:prstGeom>
          <a:noFill/>
          <a:ln/>
        </p:spPr>
        <p:txBody>
          <a:bodyPr wrap="square" lIns="0" tIns="0" rIns="0" bIns="0" rtlCol="0" anchor="ctr"/>
          <a:lstStyle/>
          <a:p>
            <a:pPr marL="0" indent="0" algn="ctr">
              <a:buNone/>
            </a:pPr>
            <a:r>
              <a:rPr lang="en-US" sz="1000" b="1" dirty="0">
                <a:solidFill>
                  <a:srgbClr val="C00000"/>
                </a:solidFill>
              </a:rPr>
              <a:t>Export Administration</a:t>
            </a:r>
            <a:endParaRPr lang="en-US" sz="1000" dirty="0"/>
          </a:p>
          <a:p>
            <a:pPr marL="0" indent="0" algn="ctr">
              <a:buNone/>
            </a:pPr>
            <a:r>
              <a:rPr lang="en-US" sz="1000" b="1" dirty="0">
                <a:solidFill>
                  <a:srgbClr val="C00000"/>
                </a:solidFill>
              </a:rPr>
              <a:t>Regulations</a:t>
            </a:r>
            <a:endParaRPr lang="en-US" sz="1000" dirty="0"/>
          </a:p>
        </p:txBody>
      </p:sp>
      <p:sp>
        <p:nvSpPr>
          <p:cNvPr id="19" name="Text 17"/>
          <p:cNvSpPr/>
          <p:nvPr/>
        </p:nvSpPr>
        <p:spPr>
          <a:xfrm>
            <a:off x="3246120" y="2194560"/>
            <a:ext cx="2670048" cy="274320"/>
          </a:xfrm>
          <a:prstGeom prst="rect">
            <a:avLst/>
          </a:prstGeom>
          <a:noFill/>
          <a:ln/>
        </p:spPr>
        <p:txBody>
          <a:bodyPr wrap="square" lIns="0" tIns="0" rIns="0" bIns="0" rtlCol="0" anchor="ctr"/>
          <a:lstStyle/>
          <a:p>
            <a:pPr marL="0" indent="0" algn="ctr">
              <a:buNone/>
            </a:pPr>
            <a:r>
              <a:rPr lang="en-US" sz="900" i="1" dirty="0">
                <a:solidFill>
                  <a:srgbClr val="5A6A8A"/>
                </a:solidFill>
              </a:rPr>
              <a:t>Dept. of Commerce — BIS</a:t>
            </a:r>
            <a:endParaRPr lang="en-US" sz="900" dirty="0"/>
          </a:p>
        </p:txBody>
      </p:sp>
      <p:sp>
        <p:nvSpPr>
          <p:cNvPr id="20" name="Shape 18"/>
          <p:cNvSpPr/>
          <p:nvPr/>
        </p:nvSpPr>
        <p:spPr>
          <a:xfrm>
            <a:off x="3429000" y="2487168"/>
            <a:ext cx="2304288" cy="18288"/>
          </a:xfrm>
          <a:prstGeom prst="rect">
            <a:avLst/>
          </a:prstGeom>
          <a:solidFill>
            <a:srgbClr val="DDDDDD"/>
          </a:solidFill>
          <a:ln w="12700">
            <a:solidFill>
              <a:srgbClr val="DDDDDD"/>
            </a:solidFill>
            <a:prstDash val="solid"/>
          </a:ln>
        </p:spPr>
        <p:txBody>
          <a:bodyPr/>
          <a:lstStyle/>
          <a:p>
            <a:endParaRPr lang="en-US"/>
          </a:p>
        </p:txBody>
      </p:sp>
      <p:sp>
        <p:nvSpPr>
          <p:cNvPr id="21" name="Text 19"/>
          <p:cNvSpPr/>
          <p:nvPr/>
        </p:nvSpPr>
        <p:spPr>
          <a:xfrm>
            <a:off x="3383280" y="2542032"/>
            <a:ext cx="2377440" cy="228600"/>
          </a:xfrm>
          <a:prstGeom prst="rect">
            <a:avLst/>
          </a:prstGeom>
          <a:noFill/>
          <a:ln/>
        </p:spPr>
        <p:txBody>
          <a:bodyPr wrap="square" lIns="0" tIns="0" rIns="0" bIns="0" rtlCol="0" anchor="ctr"/>
          <a:lstStyle/>
          <a:p>
            <a:pPr marL="0" indent="0">
              <a:buNone/>
            </a:pPr>
            <a:r>
              <a:rPr lang="en-US" sz="900" b="1" dirty="0">
                <a:solidFill>
                  <a:srgbClr val="1A2F6A"/>
                </a:solidFill>
              </a:rPr>
              <a:t>Controls:</a:t>
            </a:r>
            <a:endParaRPr lang="en-US" sz="900" dirty="0"/>
          </a:p>
        </p:txBody>
      </p:sp>
      <p:sp>
        <p:nvSpPr>
          <p:cNvPr id="22" name="Text 20"/>
          <p:cNvSpPr/>
          <p:nvPr/>
        </p:nvSpPr>
        <p:spPr>
          <a:xfrm>
            <a:off x="3383280" y="2761488"/>
            <a:ext cx="2395728" cy="914400"/>
          </a:xfrm>
          <a:prstGeom prst="rect">
            <a:avLst/>
          </a:prstGeom>
          <a:noFill/>
          <a:ln/>
        </p:spPr>
        <p:txBody>
          <a:bodyPr wrap="square" lIns="0" tIns="0" rIns="0" bIns="0" rtlCol="0" anchor="t"/>
          <a:lstStyle/>
          <a:p>
            <a:pPr marL="0" indent="0">
              <a:buNone/>
            </a:pPr>
            <a:r>
              <a:rPr lang="en-US" sz="900" dirty="0">
                <a:solidFill>
                  <a:srgbClr val="5A6A8A"/>
                </a:solidFill>
              </a:rPr>
              <a:t>Commercial, dual-use, and less-sensitive military items on the Commerce Control List (CCL). Assigned an Export Control Classification Number (ECCN).</a:t>
            </a:r>
            <a:endParaRPr lang="en-US" sz="900" dirty="0"/>
          </a:p>
        </p:txBody>
      </p:sp>
      <p:sp>
        <p:nvSpPr>
          <p:cNvPr id="23" name="Text 21"/>
          <p:cNvSpPr/>
          <p:nvPr/>
        </p:nvSpPr>
        <p:spPr>
          <a:xfrm>
            <a:off x="3383280" y="3712464"/>
            <a:ext cx="2395728" cy="201168"/>
          </a:xfrm>
          <a:prstGeom prst="rect">
            <a:avLst/>
          </a:prstGeom>
          <a:noFill/>
          <a:ln/>
        </p:spPr>
        <p:txBody>
          <a:bodyPr wrap="square" lIns="0" tIns="0" rIns="0" bIns="0" rtlCol="0" anchor="ctr"/>
          <a:lstStyle/>
          <a:p>
            <a:pPr marL="0" indent="0">
              <a:buNone/>
            </a:pPr>
            <a:r>
              <a:rPr lang="en-US" sz="800" b="1" dirty="0">
                <a:solidFill>
                  <a:srgbClr val="1A2F6A"/>
                </a:solidFill>
              </a:rPr>
              <a:t>Examples:</a:t>
            </a:r>
            <a:endParaRPr lang="en-US" sz="800" dirty="0"/>
          </a:p>
        </p:txBody>
      </p:sp>
      <p:sp>
        <p:nvSpPr>
          <p:cNvPr id="24" name="Text 22"/>
          <p:cNvSpPr/>
          <p:nvPr/>
        </p:nvSpPr>
        <p:spPr>
          <a:xfrm>
            <a:off x="3383280" y="3895344"/>
            <a:ext cx="2395728" cy="749808"/>
          </a:xfrm>
          <a:prstGeom prst="rect">
            <a:avLst/>
          </a:prstGeom>
          <a:noFill/>
          <a:ln/>
        </p:spPr>
        <p:txBody>
          <a:bodyPr wrap="square" lIns="0" tIns="0" rIns="0" bIns="0" rtlCol="0" anchor="t"/>
          <a:lstStyle/>
          <a:p>
            <a:pPr marL="0" indent="0">
              <a:buNone/>
            </a:pPr>
            <a:r>
              <a:rPr lang="en-US" sz="800" i="1" dirty="0">
                <a:solidFill>
                  <a:srgbClr val="5A6A8A"/>
                </a:solidFill>
              </a:rPr>
              <a:t>Semiconductors, encryption software, chemical precursors, lasers, sensors</a:t>
            </a:r>
            <a:endParaRPr lang="en-US" sz="800" dirty="0"/>
          </a:p>
        </p:txBody>
      </p:sp>
      <p:sp>
        <p:nvSpPr>
          <p:cNvPr id="25" name="Shape 23"/>
          <p:cNvSpPr/>
          <p:nvPr/>
        </p:nvSpPr>
        <p:spPr>
          <a:xfrm>
            <a:off x="6126480" y="1115568"/>
            <a:ext cx="2670048" cy="3822192"/>
          </a:xfrm>
          <a:prstGeom prst="rect">
            <a:avLst/>
          </a:prstGeom>
          <a:solidFill>
            <a:srgbClr val="F8F9FC"/>
          </a:solidFill>
          <a:ln w="12700">
            <a:solidFill>
              <a:srgbClr val="E0E6F0"/>
            </a:solidFill>
            <a:prstDash val="solid"/>
          </a:ln>
        </p:spPr>
        <p:txBody>
          <a:bodyPr/>
          <a:lstStyle/>
          <a:p>
            <a:endParaRPr lang="en-US"/>
          </a:p>
        </p:txBody>
      </p:sp>
      <p:sp>
        <p:nvSpPr>
          <p:cNvPr id="26" name="Shape 24"/>
          <p:cNvSpPr/>
          <p:nvPr/>
        </p:nvSpPr>
        <p:spPr>
          <a:xfrm>
            <a:off x="6126480" y="1115568"/>
            <a:ext cx="2670048" cy="566928"/>
          </a:xfrm>
          <a:prstGeom prst="rect">
            <a:avLst/>
          </a:prstGeom>
          <a:solidFill>
            <a:srgbClr val="1A5C2E"/>
          </a:solidFill>
          <a:ln w="12700">
            <a:solidFill>
              <a:srgbClr val="1A5C2E"/>
            </a:solidFill>
            <a:prstDash val="solid"/>
          </a:ln>
        </p:spPr>
        <p:txBody>
          <a:bodyPr/>
          <a:lstStyle/>
          <a:p>
            <a:endParaRPr lang="en-US"/>
          </a:p>
        </p:txBody>
      </p:sp>
      <p:sp>
        <p:nvSpPr>
          <p:cNvPr id="27" name="Text 25"/>
          <p:cNvSpPr/>
          <p:nvPr/>
        </p:nvSpPr>
        <p:spPr>
          <a:xfrm>
            <a:off x="6126480" y="1115568"/>
            <a:ext cx="2670048" cy="566928"/>
          </a:xfrm>
          <a:prstGeom prst="rect">
            <a:avLst/>
          </a:prstGeom>
          <a:noFill/>
          <a:ln/>
        </p:spPr>
        <p:txBody>
          <a:bodyPr wrap="square" lIns="0" tIns="0" rIns="0" bIns="0" rtlCol="0" anchor="ctr"/>
          <a:lstStyle/>
          <a:p>
            <a:pPr marL="0" indent="0" algn="ctr">
              <a:buNone/>
            </a:pPr>
            <a:r>
              <a:rPr lang="en-US" sz="2000" b="1" dirty="0">
                <a:solidFill>
                  <a:srgbClr val="FFFFFF"/>
                </a:solidFill>
              </a:rPr>
              <a:t>OFAC</a:t>
            </a:r>
            <a:endParaRPr lang="en-US" sz="2000" dirty="0"/>
          </a:p>
        </p:txBody>
      </p:sp>
      <p:sp>
        <p:nvSpPr>
          <p:cNvPr id="28" name="Text 26"/>
          <p:cNvSpPr/>
          <p:nvPr/>
        </p:nvSpPr>
        <p:spPr>
          <a:xfrm>
            <a:off x="6126480" y="1719072"/>
            <a:ext cx="2670048" cy="475488"/>
          </a:xfrm>
          <a:prstGeom prst="rect">
            <a:avLst/>
          </a:prstGeom>
          <a:noFill/>
          <a:ln/>
        </p:spPr>
        <p:txBody>
          <a:bodyPr wrap="square" lIns="0" tIns="0" rIns="0" bIns="0" rtlCol="0" anchor="ctr"/>
          <a:lstStyle/>
          <a:p>
            <a:pPr marL="0" indent="0" algn="ctr">
              <a:buNone/>
            </a:pPr>
            <a:r>
              <a:rPr lang="en-US" sz="1000" b="1" dirty="0">
                <a:solidFill>
                  <a:srgbClr val="1A5C2E"/>
                </a:solidFill>
              </a:rPr>
              <a:t>Office of Foreign</a:t>
            </a:r>
            <a:endParaRPr lang="en-US" sz="1000" dirty="0"/>
          </a:p>
          <a:p>
            <a:pPr marL="0" indent="0" algn="ctr">
              <a:buNone/>
            </a:pPr>
            <a:r>
              <a:rPr lang="en-US" sz="1000" b="1" dirty="0">
                <a:solidFill>
                  <a:srgbClr val="1A5C2E"/>
                </a:solidFill>
              </a:rPr>
              <a:t>Assets Control</a:t>
            </a:r>
            <a:endParaRPr lang="en-US" sz="1000" dirty="0"/>
          </a:p>
        </p:txBody>
      </p:sp>
      <p:sp>
        <p:nvSpPr>
          <p:cNvPr id="29" name="Text 27"/>
          <p:cNvSpPr/>
          <p:nvPr/>
        </p:nvSpPr>
        <p:spPr>
          <a:xfrm>
            <a:off x="6126480" y="2194560"/>
            <a:ext cx="2670048" cy="274320"/>
          </a:xfrm>
          <a:prstGeom prst="rect">
            <a:avLst/>
          </a:prstGeom>
          <a:noFill/>
          <a:ln/>
        </p:spPr>
        <p:txBody>
          <a:bodyPr wrap="square" lIns="0" tIns="0" rIns="0" bIns="0" rtlCol="0" anchor="ctr"/>
          <a:lstStyle/>
          <a:p>
            <a:pPr marL="0" indent="0" algn="ctr">
              <a:buNone/>
            </a:pPr>
            <a:r>
              <a:rPr lang="en-US" sz="900" i="1" dirty="0">
                <a:solidFill>
                  <a:srgbClr val="5A6A8A"/>
                </a:solidFill>
              </a:rPr>
              <a:t>Dept. of Treasury — OFAC</a:t>
            </a:r>
            <a:endParaRPr lang="en-US" sz="900" dirty="0"/>
          </a:p>
        </p:txBody>
      </p:sp>
      <p:sp>
        <p:nvSpPr>
          <p:cNvPr id="30" name="Shape 28"/>
          <p:cNvSpPr/>
          <p:nvPr/>
        </p:nvSpPr>
        <p:spPr>
          <a:xfrm>
            <a:off x="6309360" y="2487168"/>
            <a:ext cx="2304288" cy="18288"/>
          </a:xfrm>
          <a:prstGeom prst="rect">
            <a:avLst/>
          </a:prstGeom>
          <a:solidFill>
            <a:srgbClr val="DDDDDD"/>
          </a:solidFill>
          <a:ln w="12700">
            <a:solidFill>
              <a:srgbClr val="DDDDDD"/>
            </a:solidFill>
            <a:prstDash val="solid"/>
          </a:ln>
        </p:spPr>
        <p:txBody>
          <a:bodyPr/>
          <a:lstStyle/>
          <a:p>
            <a:endParaRPr lang="en-US"/>
          </a:p>
        </p:txBody>
      </p:sp>
      <p:sp>
        <p:nvSpPr>
          <p:cNvPr id="31" name="Text 29"/>
          <p:cNvSpPr/>
          <p:nvPr/>
        </p:nvSpPr>
        <p:spPr>
          <a:xfrm>
            <a:off x="6263640" y="2542032"/>
            <a:ext cx="2377440" cy="228600"/>
          </a:xfrm>
          <a:prstGeom prst="rect">
            <a:avLst/>
          </a:prstGeom>
          <a:noFill/>
          <a:ln/>
        </p:spPr>
        <p:txBody>
          <a:bodyPr wrap="square" lIns="0" tIns="0" rIns="0" bIns="0" rtlCol="0" anchor="ctr"/>
          <a:lstStyle/>
          <a:p>
            <a:pPr marL="0" indent="0">
              <a:buNone/>
            </a:pPr>
            <a:r>
              <a:rPr lang="en-US" sz="900" b="1" dirty="0">
                <a:solidFill>
                  <a:srgbClr val="1A2F6A"/>
                </a:solidFill>
              </a:rPr>
              <a:t>Controls:</a:t>
            </a:r>
            <a:endParaRPr lang="en-US" sz="900" dirty="0"/>
          </a:p>
        </p:txBody>
      </p:sp>
      <p:sp>
        <p:nvSpPr>
          <p:cNvPr id="32" name="Text 30"/>
          <p:cNvSpPr/>
          <p:nvPr/>
        </p:nvSpPr>
        <p:spPr>
          <a:xfrm>
            <a:off x="6263640" y="2761488"/>
            <a:ext cx="2395728" cy="914400"/>
          </a:xfrm>
          <a:prstGeom prst="rect">
            <a:avLst/>
          </a:prstGeom>
          <a:noFill/>
          <a:ln/>
        </p:spPr>
        <p:txBody>
          <a:bodyPr wrap="square" lIns="0" tIns="0" rIns="0" bIns="0" rtlCol="0" anchor="t"/>
          <a:lstStyle/>
          <a:p>
            <a:pPr marL="0" indent="0">
              <a:buNone/>
            </a:pPr>
            <a:r>
              <a:rPr lang="en-US" sz="900" dirty="0">
                <a:solidFill>
                  <a:srgbClr val="5A6A8A"/>
                </a:solidFill>
              </a:rPr>
              <a:t>U.S. sanctions against specific countries, entities, and individuals. Can block a transaction even if EAR/ITAR authorization exists.</a:t>
            </a:r>
            <a:endParaRPr lang="en-US" sz="900" dirty="0"/>
          </a:p>
        </p:txBody>
      </p:sp>
      <p:sp>
        <p:nvSpPr>
          <p:cNvPr id="33" name="Text 31"/>
          <p:cNvSpPr/>
          <p:nvPr/>
        </p:nvSpPr>
        <p:spPr>
          <a:xfrm>
            <a:off x="6263640" y="3712464"/>
            <a:ext cx="2395728" cy="201168"/>
          </a:xfrm>
          <a:prstGeom prst="rect">
            <a:avLst/>
          </a:prstGeom>
          <a:noFill/>
          <a:ln/>
        </p:spPr>
        <p:txBody>
          <a:bodyPr wrap="square" lIns="0" tIns="0" rIns="0" bIns="0" rtlCol="0" anchor="ctr"/>
          <a:lstStyle/>
          <a:p>
            <a:pPr marL="0" indent="0">
              <a:buNone/>
            </a:pPr>
            <a:r>
              <a:rPr lang="en-US" sz="800" b="1" dirty="0">
                <a:solidFill>
                  <a:srgbClr val="1A2F6A"/>
                </a:solidFill>
              </a:rPr>
              <a:t>Examples:</a:t>
            </a:r>
            <a:endParaRPr lang="en-US" sz="800" dirty="0"/>
          </a:p>
        </p:txBody>
      </p:sp>
      <p:sp>
        <p:nvSpPr>
          <p:cNvPr id="34" name="Text 32"/>
          <p:cNvSpPr/>
          <p:nvPr/>
        </p:nvSpPr>
        <p:spPr>
          <a:xfrm>
            <a:off x="6263640" y="3895344"/>
            <a:ext cx="2395728" cy="749808"/>
          </a:xfrm>
          <a:prstGeom prst="rect">
            <a:avLst/>
          </a:prstGeom>
          <a:noFill/>
          <a:ln/>
        </p:spPr>
        <p:txBody>
          <a:bodyPr wrap="square" lIns="0" tIns="0" rIns="0" bIns="0" rtlCol="0" anchor="t"/>
          <a:lstStyle/>
          <a:p>
            <a:pPr marL="0" indent="0">
              <a:buNone/>
            </a:pPr>
            <a:r>
              <a:rPr lang="en-US" sz="800" i="1" dirty="0">
                <a:solidFill>
                  <a:srgbClr val="5A6A8A"/>
                </a:solidFill>
              </a:rPr>
              <a:t>Cuba, Iran, North Korea, Syria, sanctioned Russian entities, SDN list</a:t>
            </a:r>
            <a:endParaRPr lang="en-US" sz="800" dirty="0"/>
          </a:p>
        </p:txBody>
      </p:sp>
      <p:sp>
        <p:nvSpPr>
          <p:cNvPr id="35" name="Text 33"/>
          <p:cNvSpPr/>
          <p:nvPr/>
        </p:nvSpPr>
        <p:spPr>
          <a:xfrm>
            <a:off x="8321040" y="4846320"/>
            <a:ext cx="640080" cy="201168"/>
          </a:xfrm>
          <a:prstGeom prst="rect">
            <a:avLst/>
          </a:prstGeom>
          <a:noFill/>
          <a:ln/>
        </p:spPr>
        <p:txBody>
          <a:bodyPr wrap="square" rtlCol="0" anchor="ctr"/>
          <a:lstStyle/>
          <a:p>
            <a:pPr marL="0" indent="0" algn="r">
              <a:buNone/>
            </a:pPr>
            <a:r>
              <a:rPr lang="en-US" sz="800" dirty="0">
                <a:solidFill>
                  <a:srgbClr val="AAAAAA"/>
                </a:solidFill>
              </a:rPr>
              <a:t>9 / 21</a:t>
            </a:r>
            <a:endParaRPr lang="en-US" sz="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457200" y="164592"/>
            <a:ext cx="2926080" cy="292608"/>
          </a:xfrm>
          <a:prstGeom prst="roundRect">
            <a:avLst>
              <a:gd name="adj" fmla="val 31250"/>
            </a:avLst>
          </a:prstGeom>
          <a:solidFill>
            <a:srgbClr val="1A2F6A"/>
          </a:solidFill>
          <a:ln w="12700">
            <a:solidFill>
              <a:srgbClr val="1A2F6A"/>
            </a:solidFill>
            <a:prstDash val="solid"/>
          </a:ln>
        </p:spPr>
        <p:txBody>
          <a:bodyPr/>
          <a:lstStyle/>
          <a:p>
            <a:endParaRPr lang="en-US"/>
          </a:p>
        </p:txBody>
      </p:sp>
      <p:sp>
        <p:nvSpPr>
          <p:cNvPr id="3" name="Text 1"/>
          <p:cNvSpPr/>
          <p:nvPr/>
        </p:nvSpPr>
        <p:spPr>
          <a:xfrm>
            <a:off x="457200" y="164592"/>
            <a:ext cx="2926080" cy="292608"/>
          </a:xfrm>
          <a:prstGeom prst="rect">
            <a:avLst/>
          </a:prstGeom>
          <a:noFill/>
          <a:ln/>
        </p:spPr>
        <p:txBody>
          <a:bodyPr wrap="square" lIns="0" tIns="0" rIns="0" bIns="0" rtlCol="0" anchor="ctr"/>
          <a:lstStyle/>
          <a:p>
            <a:pPr marL="0" indent="0" algn="ctr">
              <a:buNone/>
            </a:pPr>
            <a:r>
              <a:rPr lang="en-US" sz="900" b="1" dirty="0">
                <a:solidFill>
                  <a:srgbClr val="FFFFFF"/>
                </a:solidFill>
              </a:rPr>
              <a:t>SECTION 2 — EXPORT CONTROLS</a:t>
            </a:r>
            <a:endParaRPr lang="en-US" sz="900" dirty="0"/>
          </a:p>
        </p:txBody>
      </p:sp>
      <p:sp>
        <p:nvSpPr>
          <p:cNvPr id="4" name="Text 2"/>
          <p:cNvSpPr/>
          <p:nvPr/>
        </p:nvSpPr>
        <p:spPr>
          <a:xfrm>
            <a:off x="457200" y="502920"/>
            <a:ext cx="8229600" cy="502920"/>
          </a:xfrm>
          <a:prstGeom prst="rect">
            <a:avLst/>
          </a:prstGeom>
          <a:noFill/>
          <a:ln/>
        </p:spPr>
        <p:txBody>
          <a:bodyPr wrap="square" lIns="0" tIns="0" rIns="0" bIns="0" rtlCol="0" anchor="ctr"/>
          <a:lstStyle/>
          <a:p>
            <a:pPr marL="0" indent="0">
              <a:buNone/>
            </a:pPr>
            <a:r>
              <a:rPr lang="en-US" sz="2800" b="1" dirty="0">
                <a:solidFill>
                  <a:srgbClr val="1A2F6A"/>
                </a:solidFill>
              </a:rPr>
              <a:t>The Invisible Export: Deemed Exports</a:t>
            </a:r>
            <a:endParaRPr lang="en-US" sz="2800" dirty="0"/>
          </a:p>
        </p:txBody>
      </p:sp>
      <p:sp>
        <p:nvSpPr>
          <p:cNvPr id="5" name="Shape 3"/>
          <p:cNvSpPr/>
          <p:nvPr/>
        </p:nvSpPr>
        <p:spPr>
          <a:xfrm>
            <a:off x="365760" y="1051560"/>
            <a:ext cx="8412480" cy="777240"/>
          </a:xfrm>
          <a:prstGeom prst="rect">
            <a:avLst/>
          </a:prstGeom>
          <a:solidFill>
            <a:srgbClr val="0D1E45"/>
          </a:solidFill>
          <a:ln w="12700">
            <a:solidFill>
              <a:srgbClr val="0D1E45"/>
            </a:solidFill>
            <a:prstDash val="solid"/>
          </a:ln>
        </p:spPr>
        <p:txBody>
          <a:bodyPr/>
          <a:lstStyle/>
          <a:p>
            <a:endParaRPr lang="en-US"/>
          </a:p>
        </p:txBody>
      </p:sp>
      <p:sp>
        <p:nvSpPr>
          <p:cNvPr id="6" name="Text 4"/>
          <p:cNvSpPr/>
          <p:nvPr/>
        </p:nvSpPr>
        <p:spPr>
          <a:xfrm>
            <a:off x="548640" y="1097280"/>
            <a:ext cx="8046720" cy="685800"/>
          </a:xfrm>
          <a:prstGeom prst="rect">
            <a:avLst/>
          </a:prstGeom>
          <a:noFill/>
          <a:ln/>
        </p:spPr>
        <p:txBody>
          <a:bodyPr wrap="square" lIns="0" tIns="0" rIns="0" bIns="0" rtlCol="0" anchor="ctr"/>
          <a:lstStyle/>
          <a:p>
            <a:pPr marL="0" indent="0">
              <a:buNone/>
            </a:pPr>
            <a:r>
              <a:rPr lang="en-US" sz="1200" b="1" dirty="0">
                <a:solidFill>
                  <a:srgbClr val="FFFFFF"/>
                </a:solidFill>
              </a:rPr>
              <a:t>A deemed export occurs when controlled technology or technical data is released to a foreign national inside the U.S. — it is treated as an export to that person's home country.</a:t>
            </a:r>
            <a:endParaRPr lang="en-US" sz="1200" dirty="0"/>
          </a:p>
        </p:txBody>
      </p:sp>
      <p:sp>
        <p:nvSpPr>
          <p:cNvPr id="7" name="Shape 5"/>
          <p:cNvSpPr/>
          <p:nvPr/>
        </p:nvSpPr>
        <p:spPr>
          <a:xfrm>
            <a:off x="365760" y="1938528"/>
            <a:ext cx="2670048" cy="2999232"/>
          </a:xfrm>
          <a:prstGeom prst="rect">
            <a:avLst/>
          </a:prstGeom>
          <a:solidFill>
            <a:srgbClr val="FFF0F0"/>
          </a:solidFill>
          <a:ln w="12700">
            <a:solidFill>
              <a:srgbClr val="E0E6F0"/>
            </a:solidFill>
            <a:prstDash val="solid"/>
          </a:ln>
        </p:spPr>
        <p:txBody>
          <a:bodyPr/>
          <a:lstStyle/>
          <a:p>
            <a:endParaRPr lang="en-US"/>
          </a:p>
        </p:txBody>
      </p:sp>
      <p:sp>
        <p:nvSpPr>
          <p:cNvPr id="8" name="Shape 6"/>
          <p:cNvSpPr/>
          <p:nvPr/>
        </p:nvSpPr>
        <p:spPr>
          <a:xfrm>
            <a:off x="365760" y="1938528"/>
            <a:ext cx="2670048" cy="347472"/>
          </a:xfrm>
          <a:prstGeom prst="rect">
            <a:avLst/>
          </a:prstGeom>
          <a:solidFill>
            <a:srgbClr val="C00000"/>
          </a:solidFill>
          <a:ln w="12700">
            <a:solidFill>
              <a:srgbClr val="C00000"/>
            </a:solidFill>
            <a:prstDash val="solid"/>
          </a:ln>
        </p:spPr>
        <p:txBody>
          <a:bodyPr/>
          <a:lstStyle/>
          <a:p>
            <a:endParaRPr lang="en-US"/>
          </a:p>
        </p:txBody>
      </p:sp>
      <p:sp>
        <p:nvSpPr>
          <p:cNvPr id="9" name="Text 7"/>
          <p:cNvSpPr/>
          <p:nvPr/>
        </p:nvSpPr>
        <p:spPr>
          <a:xfrm>
            <a:off x="365760" y="1938528"/>
            <a:ext cx="2670048" cy="347472"/>
          </a:xfrm>
          <a:prstGeom prst="rect">
            <a:avLst/>
          </a:prstGeom>
          <a:noFill/>
          <a:ln/>
        </p:spPr>
        <p:txBody>
          <a:bodyPr wrap="square" lIns="0" tIns="0" rIns="0" bIns="0" rtlCol="0" anchor="ctr"/>
          <a:lstStyle/>
          <a:p>
            <a:pPr marL="0" indent="0" algn="ctr">
              <a:buNone/>
            </a:pPr>
            <a:r>
              <a:rPr lang="en-US" sz="900" b="1" dirty="0">
                <a:solidFill>
                  <a:srgbClr val="FFFFFF"/>
                </a:solidFill>
              </a:rPr>
              <a:t>When Does It Apply?</a:t>
            </a:r>
            <a:endParaRPr lang="en-US" sz="900" dirty="0"/>
          </a:p>
        </p:txBody>
      </p:sp>
      <p:sp>
        <p:nvSpPr>
          <p:cNvPr id="10" name="Text 8"/>
          <p:cNvSpPr/>
          <p:nvPr/>
        </p:nvSpPr>
        <p:spPr>
          <a:xfrm>
            <a:off x="502920" y="2359152"/>
            <a:ext cx="2423160" cy="2487168"/>
          </a:xfrm>
          <a:prstGeom prst="rect">
            <a:avLst/>
          </a:prstGeom>
          <a:noFill/>
          <a:ln/>
        </p:spPr>
        <p:txBody>
          <a:bodyPr wrap="square" lIns="0" tIns="0" rIns="0" bIns="0" rtlCol="0" anchor="t"/>
          <a:lstStyle/>
          <a:p>
            <a:pPr marL="0" indent="0">
              <a:buNone/>
            </a:pPr>
            <a:r>
              <a:rPr lang="en-US" sz="950" dirty="0">
                <a:solidFill>
                  <a:srgbClr val="1A2F6A"/>
                </a:solidFill>
              </a:rPr>
              <a:t>• Showing ITAR/EAR-controlled design files to a foreign colleague</a:t>
            </a:r>
            <a:endParaRPr lang="en-US" sz="950" dirty="0"/>
          </a:p>
          <a:p>
            <a:pPr marL="0" indent="0">
              <a:buNone/>
            </a:pPr>
            <a:r>
              <a:rPr lang="en-US" sz="950" dirty="0">
                <a:solidFill>
                  <a:srgbClr val="1A2F6A"/>
                </a:solidFill>
              </a:rPr>
              <a:t>• Technical discussion in a meeting attended by foreign nationals</a:t>
            </a:r>
            <a:endParaRPr lang="en-US" sz="950" dirty="0"/>
          </a:p>
          <a:p>
            <a:pPr marL="0" indent="0">
              <a:buNone/>
            </a:pPr>
            <a:r>
              <a:rPr lang="en-US" sz="950" dirty="0">
                <a:solidFill>
                  <a:srgbClr val="1A2F6A"/>
                </a:solidFill>
              </a:rPr>
              <a:t>• Training a foreign national to operate controlled equipment</a:t>
            </a:r>
            <a:endParaRPr lang="en-US" sz="950" dirty="0"/>
          </a:p>
          <a:p>
            <a:pPr marL="0" indent="0">
              <a:buNone/>
            </a:pPr>
            <a:r>
              <a:rPr lang="en-US" sz="950" dirty="0">
                <a:solidFill>
                  <a:srgbClr val="1A2F6A"/>
                </a:solidFill>
              </a:rPr>
              <a:t>• Sending an internal email with controlled specs to a foreign person</a:t>
            </a:r>
            <a:endParaRPr lang="en-US" sz="950" dirty="0"/>
          </a:p>
        </p:txBody>
      </p:sp>
      <p:sp>
        <p:nvSpPr>
          <p:cNvPr id="11" name="Shape 9"/>
          <p:cNvSpPr/>
          <p:nvPr/>
        </p:nvSpPr>
        <p:spPr>
          <a:xfrm>
            <a:off x="3246120" y="1938528"/>
            <a:ext cx="2670048" cy="2999232"/>
          </a:xfrm>
          <a:prstGeom prst="rect">
            <a:avLst/>
          </a:prstGeom>
          <a:solidFill>
            <a:srgbClr val="EEF2F8"/>
          </a:solidFill>
          <a:ln w="12700">
            <a:solidFill>
              <a:srgbClr val="E0E6F0"/>
            </a:solidFill>
            <a:prstDash val="solid"/>
          </a:ln>
        </p:spPr>
        <p:txBody>
          <a:bodyPr/>
          <a:lstStyle/>
          <a:p>
            <a:endParaRPr lang="en-US"/>
          </a:p>
        </p:txBody>
      </p:sp>
      <p:sp>
        <p:nvSpPr>
          <p:cNvPr id="12" name="Shape 10"/>
          <p:cNvSpPr/>
          <p:nvPr/>
        </p:nvSpPr>
        <p:spPr>
          <a:xfrm>
            <a:off x="3246120" y="1938528"/>
            <a:ext cx="2670048" cy="347472"/>
          </a:xfrm>
          <a:prstGeom prst="rect">
            <a:avLst/>
          </a:prstGeom>
          <a:solidFill>
            <a:srgbClr val="1A2F6A"/>
          </a:solidFill>
          <a:ln w="12700">
            <a:solidFill>
              <a:srgbClr val="1A2F6A"/>
            </a:solidFill>
            <a:prstDash val="solid"/>
          </a:ln>
        </p:spPr>
        <p:txBody>
          <a:bodyPr/>
          <a:lstStyle/>
          <a:p>
            <a:endParaRPr lang="en-US"/>
          </a:p>
        </p:txBody>
      </p:sp>
      <p:sp>
        <p:nvSpPr>
          <p:cNvPr id="13" name="Text 11"/>
          <p:cNvSpPr/>
          <p:nvPr/>
        </p:nvSpPr>
        <p:spPr>
          <a:xfrm>
            <a:off x="3246120" y="1938528"/>
            <a:ext cx="2670048" cy="347472"/>
          </a:xfrm>
          <a:prstGeom prst="rect">
            <a:avLst/>
          </a:prstGeom>
          <a:noFill/>
          <a:ln/>
        </p:spPr>
        <p:txBody>
          <a:bodyPr wrap="square" lIns="0" tIns="0" rIns="0" bIns="0" rtlCol="0" anchor="ctr"/>
          <a:lstStyle/>
          <a:p>
            <a:pPr marL="0" indent="0" algn="ctr">
              <a:buNone/>
            </a:pPr>
            <a:r>
              <a:rPr lang="en-US" sz="900" b="1" dirty="0">
                <a:solidFill>
                  <a:srgbClr val="FFFFFF"/>
                </a:solidFill>
              </a:rPr>
              <a:t>Who Counts as a Foreign National?</a:t>
            </a:r>
            <a:endParaRPr lang="en-US" sz="900" dirty="0"/>
          </a:p>
        </p:txBody>
      </p:sp>
      <p:sp>
        <p:nvSpPr>
          <p:cNvPr id="14" name="Text 12"/>
          <p:cNvSpPr/>
          <p:nvPr/>
        </p:nvSpPr>
        <p:spPr>
          <a:xfrm>
            <a:off x="3383280" y="2359152"/>
            <a:ext cx="2423160" cy="2487168"/>
          </a:xfrm>
          <a:prstGeom prst="rect">
            <a:avLst/>
          </a:prstGeom>
          <a:noFill/>
          <a:ln/>
        </p:spPr>
        <p:txBody>
          <a:bodyPr wrap="square" lIns="0" tIns="0" rIns="0" bIns="0" rtlCol="0" anchor="t"/>
          <a:lstStyle/>
          <a:p>
            <a:pPr marL="0" indent="0">
              <a:buNone/>
            </a:pPr>
            <a:r>
              <a:rPr lang="en-US" sz="950" dirty="0">
                <a:solidFill>
                  <a:srgbClr val="1A2F6A"/>
                </a:solidFill>
              </a:rPr>
              <a:t>• Any person who is NOT a U.S. citizen</a:t>
            </a:r>
            <a:endParaRPr lang="en-US" sz="950" dirty="0"/>
          </a:p>
          <a:p>
            <a:pPr marL="0" indent="0">
              <a:buNone/>
            </a:pPr>
            <a:r>
              <a:rPr lang="en-US" sz="950" dirty="0">
                <a:solidFill>
                  <a:srgbClr val="1A2F6A"/>
                </a:solidFill>
              </a:rPr>
              <a:t>• NOT a lawful permanent resident (green card holder)</a:t>
            </a:r>
            <a:endParaRPr lang="en-US" sz="950" dirty="0"/>
          </a:p>
          <a:p>
            <a:pPr marL="0" indent="0">
              <a:buNone/>
            </a:pPr>
            <a:r>
              <a:rPr lang="en-US" sz="950" dirty="0">
                <a:solidFill>
                  <a:srgbClr val="1A2F6A"/>
                </a:solidFill>
              </a:rPr>
              <a:t>• NOT a protected individual (asylum, refugee)</a:t>
            </a:r>
            <a:endParaRPr lang="en-US" sz="950" dirty="0"/>
          </a:p>
          <a:p>
            <a:pPr marL="0" indent="0">
              <a:buNone/>
            </a:pPr>
            <a:r>
              <a:rPr lang="en-US" sz="950" dirty="0">
                <a:solidFill>
                  <a:srgbClr val="1A2F6A"/>
                </a:solidFill>
              </a:rPr>
              <a:t>• This includes employees, visitors, contractors, and partners</a:t>
            </a:r>
            <a:endParaRPr lang="en-US" sz="950" dirty="0"/>
          </a:p>
        </p:txBody>
      </p:sp>
      <p:sp>
        <p:nvSpPr>
          <p:cNvPr id="15" name="Shape 13"/>
          <p:cNvSpPr/>
          <p:nvPr/>
        </p:nvSpPr>
        <p:spPr>
          <a:xfrm>
            <a:off x="6126480" y="1938528"/>
            <a:ext cx="2670048" cy="2999232"/>
          </a:xfrm>
          <a:prstGeom prst="rect">
            <a:avLst/>
          </a:prstGeom>
          <a:solidFill>
            <a:srgbClr val="EFF8EF"/>
          </a:solidFill>
          <a:ln w="12700">
            <a:solidFill>
              <a:srgbClr val="E0E6F0"/>
            </a:solidFill>
            <a:prstDash val="solid"/>
          </a:ln>
        </p:spPr>
        <p:txBody>
          <a:bodyPr/>
          <a:lstStyle/>
          <a:p>
            <a:endParaRPr lang="en-US"/>
          </a:p>
        </p:txBody>
      </p:sp>
      <p:sp>
        <p:nvSpPr>
          <p:cNvPr id="16" name="Shape 14"/>
          <p:cNvSpPr/>
          <p:nvPr/>
        </p:nvSpPr>
        <p:spPr>
          <a:xfrm>
            <a:off x="6126480" y="1938528"/>
            <a:ext cx="2670048" cy="347472"/>
          </a:xfrm>
          <a:prstGeom prst="rect">
            <a:avLst/>
          </a:prstGeom>
          <a:solidFill>
            <a:srgbClr val="1A5C2E"/>
          </a:solidFill>
          <a:ln w="12700">
            <a:solidFill>
              <a:srgbClr val="1A5C2E"/>
            </a:solidFill>
            <a:prstDash val="solid"/>
          </a:ln>
        </p:spPr>
        <p:txBody>
          <a:bodyPr/>
          <a:lstStyle/>
          <a:p>
            <a:endParaRPr lang="en-US"/>
          </a:p>
        </p:txBody>
      </p:sp>
      <p:sp>
        <p:nvSpPr>
          <p:cNvPr id="17" name="Text 15"/>
          <p:cNvSpPr/>
          <p:nvPr/>
        </p:nvSpPr>
        <p:spPr>
          <a:xfrm>
            <a:off x="6126480" y="1938528"/>
            <a:ext cx="2670048" cy="347472"/>
          </a:xfrm>
          <a:prstGeom prst="rect">
            <a:avLst/>
          </a:prstGeom>
          <a:noFill/>
          <a:ln/>
        </p:spPr>
        <p:txBody>
          <a:bodyPr wrap="square" lIns="0" tIns="0" rIns="0" bIns="0" rtlCol="0" anchor="ctr"/>
          <a:lstStyle/>
          <a:p>
            <a:pPr marL="0" indent="0" algn="ctr">
              <a:buNone/>
            </a:pPr>
            <a:r>
              <a:rPr lang="en-US" sz="900" b="1" dirty="0">
                <a:solidFill>
                  <a:srgbClr val="FFFFFF"/>
                </a:solidFill>
              </a:rPr>
              <a:t>What To Do</a:t>
            </a:r>
            <a:endParaRPr lang="en-US" sz="900" dirty="0"/>
          </a:p>
        </p:txBody>
      </p:sp>
      <p:sp>
        <p:nvSpPr>
          <p:cNvPr id="18" name="Text 16"/>
          <p:cNvSpPr/>
          <p:nvPr/>
        </p:nvSpPr>
        <p:spPr>
          <a:xfrm>
            <a:off x="6263640" y="2359152"/>
            <a:ext cx="2423160" cy="2487168"/>
          </a:xfrm>
          <a:prstGeom prst="rect">
            <a:avLst/>
          </a:prstGeom>
          <a:noFill/>
          <a:ln/>
        </p:spPr>
        <p:txBody>
          <a:bodyPr wrap="square" lIns="0" tIns="0" rIns="0" bIns="0" rtlCol="0" anchor="t"/>
          <a:lstStyle/>
          <a:p>
            <a:pPr marL="0" indent="0">
              <a:buNone/>
            </a:pPr>
            <a:r>
              <a:rPr lang="en-US" sz="950" dirty="0">
                <a:solidFill>
                  <a:srgbClr val="1A2F6A"/>
                </a:solidFill>
              </a:rPr>
              <a:t>• Check with Export Compliance before sharing technical files with foreign nationals</a:t>
            </a:r>
            <a:endParaRPr lang="en-US" sz="950" dirty="0"/>
          </a:p>
          <a:p>
            <a:pPr marL="0" indent="0">
              <a:buNone/>
            </a:pPr>
            <a:r>
              <a:rPr lang="en-US" sz="950" dirty="0">
                <a:solidFill>
                  <a:srgbClr val="1A2F6A"/>
                </a:solidFill>
              </a:rPr>
              <a:t>• Do not assume — ask first</a:t>
            </a:r>
            <a:endParaRPr lang="en-US" sz="950" dirty="0"/>
          </a:p>
          <a:p>
            <a:pPr marL="0" indent="0">
              <a:buNone/>
            </a:pPr>
            <a:r>
              <a:rPr lang="en-US" sz="950" dirty="0">
                <a:solidFill>
                  <a:srgbClr val="1A2F6A"/>
                </a:solidFill>
              </a:rPr>
              <a:t>• Authorization may be required before access is given</a:t>
            </a:r>
            <a:endParaRPr lang="en-US" sz="950" dirty="0"/>
          </a:p>
          <a:p>
            <a:pPr marL="0" indent="0">
              <a:buNone/>
            </a:pPr>
            <a:r>
              <a:rPr lang="en-US" sz="950" dirty="0">
                <a:solidFill>
                  <a:srgbClr val="1A2F6A"/>
                </a:solidFill>
              </a:rPr>
              <a:t>• When in doubt: contact the ECO</a:t>
            </a:r>
            <a:endParaRPr lang="en-US" sz="950" dirty="0"/>
          </a:p>
        </p:txBody>
      </p:sp>
      <p:sp>
        <p:nvSpPr>
          <p:cNvPr id="19" name="Text 17"/>
          <p:cNvSpPr/>
          <p:nvPr/>
        </p:nvSpPr>
        <p:spPr>
          <a:xfrm>
            <a:off x="8321040" y="4846320"/>
            <a:ext cx="640080" cy="201168"/>
          </a:xfrm>
          <a:prstGeom prst="rect">
            <a:avLst/>
          </a:prstGeom>
          <a:noFill/>
          <a:ln/>
        </p:spPr>
        <p:txBody>
          <a:bodyPr wrap="square" rtlCol="0" anchor="ctr"/>
          <a:lstStyle/>
          <a:p>
            <a:pPr marL="0" indent="0" algn="r">
              <a:buNone/>
            </a:pPr>
            <a:r>
              <a:rPr lang="en-US" sz="800" dirty="0">
                <a:solidFill>
                  <a:srgbClr val="AAAAAA"/>
                </a:solidFill>
              </a:rPr>
              <a:t>10 / 21</a:t>
            </a:r>
            <a:endParaRPr lang="en-US" sz="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457200" y="164592"/>
            <a:ext cx="2926080" cy="292608"/>
          </a:xfrm>
          <a:prstGeom prst="roundRect">
            <a:avLst>
              <a:gd name="adj" fmla="val 31250"/>
            </a:avLst>
          </a:prstGeom>
          <a:solidFill>
            <a:srgbClr val="C00000"/>
          </a:solidFill>
          <a:ln w="12700">
            <a:solidFill>
              <a:srgbClr val="C00000"/>
            </a:solidFill>
            <a:prstDash val="solid"/>
          </a:ln>
        </p:spPr>
        <p:txBody>
          <a:bodyPr/>
          <a:lstStyle/>
          <a:p>
            <a:endParaRPr lang="en-US"/>
          </a:p>
        </p:txBody>
      </p:sp>
      <p:sp>
        <p:nvSpPr>
          <p:cNvPr id="3" name="Text 1"/>
          <p:cNvSpPr/>
          <p:nvPr/>
        </p:nvSpPr>
        <p:spPr>
          <a:xfrm>
            <a:off x="457200" y="164592"/>
            <a:ext cx="2926080" cy="292608"/>
          </a:xfrm>
          <a:prstGeom prst="rect">
            <a:avLst/>
          </a:prstGeom>
          <a:noFill/>
          <a:ln/>
        </p:spPr>
        <p:txBody>
          <a:bodyPr wrap="square" lIns="0" tIns="0" rIns="0" bIns="0" rtlCol="0" anchor="ctr"/>
          <a:lstStyle/>
          <a:p>
            <a:pPr marL="0" indent="0" algn="ctr">
              <a:buNone/>
            </a:pPr>
            <a:r>
              <a:rPr lang="en-US" sz="900" b="1" dirty="0">
                <a:solidFill>
                  <a:srgbClr val="FFFFFF"/>
                </a:solidFill>
              </a:rPr>
              <a:t>SECTION 1 — THE STAKES</a:t>
            </a:r>
            <a:endParaRPr lang="en-US" sz="900" dirty="0"/>
          </a:p>
        </p:txBody>
      </p:sp>
      <p:sp>
        <p:nvSpPr>
          <p:cNvPr id="4" name="Text 2"/>
          <p:cNvSpPr/>
          <p:nvPr/>
        </p:nvSpPr>
        <p:spPr>
          <a:xfrm>
            <a:off x="457200" y="502920"/>
            <a:ext cx="8229600" cy="502920"/>
          </a:xfrm>
          <a:prstGeom prst="rect">
            <a:avLst/>
          </a:prstGeom>
          <a:noFill/>
          <a:ln/>
        </p:spPr>
        <p:txBody>
          <a:bodyPr wrap="square" lIns="0" tIns="0" rIns="0" bIns="0" rtlCol="0" anchor="ctr"/>
          <a:lstStyle/>
          <a:p>
            <a:pPr marL="0" indent="0">
              <a:buNone/>
            </a:pPr>
            <a:r>
              <a:rPr lang="en-US" sz="2800" b="1" dirty="0">
                <a:solidFill>
                  <a:srgbClr val="1A2F6A"/>
                </a:solidFill>
              </a:rPr>
              <a:t>Three Ways Violations Happen</a:t>
            </a:r>
            <a:endParaRPr lang="en-US" sz="2800" dirty="0"/>
          </a:p>
        </p:txBody>
      </p:sp>
      <p:sp>
        <p:nvSpPr>
          <p:cNvPr id="5" name="Shape 3"/>
          <p:cNvSpPr/>
          <p:nvPr/>
        </p:nvSpPr>
        <p:spPr>
          <a:xfrm>
            <a:off x="365760" y="1143000"/>
            <a:ext cx="2697480" cy="3657600"/>
          </a:xfrm>
          <a:prstGeom prst="rect">
            <a:avLst/>
          </a:prstGeom>
          <a:solidFill>
            <a:srgbClr val="FFF0F0"/>
          </a:solidFill>
          <a:ln w="12700">
            <a:solidFill>
              <a:srgbClr val="FFF0F0"/>
            </a:solidFill>
            <a:prstDash val="solid"/>
          </a:ln>
          <a:effectLst>
            <a:outerShdw blurRad="101600" dist="38100" dir="8100000" algn="bl" rotWithShape="0">
              <a:srgbClr val="000000">
                <a:alpha val="10000"/>
              </a:srgbClr>
            </a:outerShdw>
          </a:effectLst>
        </p:spPr>
        <p:txBody>
          <a:bodyPr/>
          <a:lstStyle/>
          <a:p>
            <a:endParaRPr lang="en-US"/>
          </a:p>
        </p:txBody>
      </p:sp>
      <p:pic>
        <p:nvPicPr>
          <p:cNvPr id="6" name="Image 0" descr="preencoded.png"/>
          <p:cNvPicPr>
            <a:picLocks noChangeAspect="1"/>
          </p:cNvPicPr>
          <p:nvPr/>
        </p:nvPicPr>
        <p:blipFill>
          <a:blip r:embed="rId3"/>
          <a:stretch>
            <a:fillRect/>
          </a:stretch>
        </p:blipFill>
        <p:spPr>
          <a:xfrm>
            <a:off x="530352" y="1307592"/>
            <a:ext cx="347472" cy="347472"/>
          </a:xfrm>
          <a:prstGeom prst="rect">
            <a:avLst/>
          </a:prstGeom>
        </p:spPr>
      </p:pic>
      <p:sp>
        <p:nvSpPr>
          <p:cNvPr id="7" name="Text 4"/>
          <p:cNvSpPr/>
          <p:nvPr/>
        </p:nvSpPr>
        <p:spPr>
          <a:xfrm>
            <a:off x="960120" y="1280160"/>
            <a:ext cx="2011680" cy="402336"/>
          </a:xfrm>
          <a:prstGeom prst="rect">
            <a:avLst/>
          </a:prstGeom>
          <a:noFill/>
          <a:ln/>
        </p:spPr>
        <p:txBody>
          <a:bodyPr wrap="square" lIns="0" tIns="0" rIns="0" bIns="0" rtlCol="0" anchor="ctr"/>
          <a:lstStyle/>
          <a:p>
            <a:pPr marL="0" indent="0">
              <a:buNone/>
            </a:pPr>
            <a:r>
              <a:rPr lang="en-US" sz="1100" b="1" dirty="0">
                <a:solidFill>
                  <a:srgbClr val="1A2F6A"/>
                </a:solidFill>
              </a:rPr>
              <a:t>The Shipment</a:t>
            </a:r>
            <a:endParaRPr lang="en-US" sz="1100" dirty="0"/>
          </a:p>
        </p:txBody>
      </p:sp>
      <p:sp>
        <p:nvSpPr>
          <p:cNvPr id="8" name="Text 5"/>
          <p:cNvSpPr/>
          <p:nvPr/>
        </p:nvSpPr>
        <p:spPr>
          <a:xfrm>
            <a:off x="530352" y="1709928"/>
            <a:ext cx="2423160" cy="2999232"/>
          </a:xfrm>
          <a:prstGeom prst="rect">
            <a:avLst/>
          </a:prstGeom>
          <a:noFill/>
          <a:ln/>
        </p:spPr>
        <p:txBody>
          <a:bodyPr wrap="square" lIns="0" tIns="0" rIns="0" bIns="0" rtlCol="0" anchor="t"/>
          <a:lstStyle/>
          <a:p>
            <a:pPr marL="0" indent="0">
              <a:buNone/>
            </a:pPr>
            <a:r>
              <a:rPr lang="en-US" sz="1000" dirty="0">
                <a:solidFill>
                  <a:srgbClr val="5A6A8A"/>
                </a:solidFill>
              </a:rPr>
              <a:t>A sales rep accepts an order for industrial equipment. The customer later changes the end-user to an unknown third party in a high-risk country. No one flags the change. Goods ship.</a:t>
            </a:r>
            <a:endParaRPr lang="en-US" sz="1000" dirty="0"/>
          </a:p>
          <a:p>
            <a:pPr marL="0" indent="0">
              <a:buNone/>
            </a:pPr>
            <a:endParaRPr lang="en-US" sz="1000" dirty="0"/>
          </a:p>
          <a:p>
            <a:pPr marL="0" indent="0">
              <a:buNone/>
            </a:pPr>
            <a:r>
              <a:rPr lang="en-US" sz="1000" dirty="0">
                <a:solidFill>
                  <a:srgbClr val="5A6A8A"/>
                </a:solidFill>
              </a:rPr>
              <a:t>Violation: export to unauthorized end-user — end-user changes must be reviewed before shipment.</a:t>
            </a:r>
            <a:endParaRPr lang="en-US" sz="1000" dirty="0"/>
          </a:p>
        </p:txBody>
      </p:sp>
      <p:sp>
        <p:nvSpPr>
          <p:cNvPr id="9" name="Shape 6"/>
          <p:cNvSpPr/>
          <p:nvPr/>
        </p:nvSpPr>
        <p:spPr>
          <a:xfrm>
            <a:off x="3246120" y="1143000"/>
            <a:ext cx="2697480" cy="3657600"/>
          </a:xfrm>
          <a:prstGeom prst="rect">
            <a:avLst/>
          </a:prstGeom>
          <a:solidFill>
            <a:srgbClr val="FFF8EC"/>
          </a:solidFill>
          <a:ln w="12700">
            <a:solidFill>
              <a:srgbClr val="FFF8EC"/>
            </a:solidFill>
            <a:prstDash val="solid"/>
          </a:ln>
          <a:effectLst>
            <a:outerShdw blurRad="101600" dist="38100" dir="8100000" algn="bl" rotWithShape="0">
              <a:srgbClr val="000000">
                <a:alpha val="10000"/>
              </a:srgbClr>
            </a:outerShdw>
          </a:effectLst>
        </p:spPr>
        <p:txBody>
          <a:bodyPr/>
          <a:lstStyle/>
          <a:p>
            <a:endParaRPr lang="en-US"/>
          </a:p>
        </p:txBody>
      </p:sp>
      <p:pic>
        <p:nvPicPr>
          <p:cNvPr id="10" name="Image 1" descr="preencoded.png"/>
          <p:cNvPicPr>
            <a:picLocks noChangeAspect="1"/>
          </p:cNvPicPr>
          <p:nvPr/>
        </p:nvPicPr>
        <p:blipFill>
          <a:blip r:embed="rId4"/>
          <a:stretch>
            <a:fillRect/>
          </a:stretch>
        </p:blipFill>
        <p:spPr>
          <a:xfrm>
            <a:off x="3410712" y="1307592"/>
            <a:ext cx="347472" cy="347472"/>
          </a:xfrm>
          <a:prstGeom prst="rect">
            <a:avLst/>
          </a:prstGeom>
        </p:spPr>
      </p:pic>
      <p:sp>
        <p:nvSpPr>
          <p:cNvPr id="11" name="Text 7"/>
          <p:cNvSpPr/>
          <p:nvPr/>
        </p:nvSpPr>
        <p:spPr>
          <a:xfrm>
            <a:off x="3840480" y="1280160"/>
            <a:ext cx="2011680" cy="402336"/>
          </a:xfrm>
          <a:prstGeom prst="rect">
            <a:avLst/>
          </a:prstGeom>
          <a:noFill/>
          <a:ln/>
        </p:spPr>
        <p:txBody>
          <a:bodyPr wrap="square" lIns="0" tIns="0" rIns="0" bIns="0" rtlCol="0" anchor="ctr"/>
          <a:lstStyle/>
          <a:p>
            <a:pPr marL="0" indent="0">
              <a:buNone/>
            </a:pPr>
            <a:r>
              <a:rPr lang="en-US" sz="1100" b="1" dirty="0">
                <a:solidFill>
                  <a:srgbClr val="1A2F6A"/>
                </a:solidFill>
              </a:rPr>
              <a:t>The Email</a:t>
            </a:r>
            <a:endParaRPr lang="en-US" sz="1100" dirty="0"/>
          </a:p>
        </p:txBody>
      </p:sp>
      <p:sp>
        <p:nvSpPr>
          <p:cNvPr id="12" name="Text 8"/>
          <p:cNvSpPr/>
          <p:nvPr/>
        </p:nvSpPr>
        <p:spPr>
          <a:xfrm>
            <a:off x="3410712" y="1709928"/>
            <a:ext cx="2423160" cy="2999232"/>
          </a:xfrm>
          <a:prstGeom prst="rect">
            <a:avLst/>
          </a:prstGeom>
          <a:noFill/>
          <a:ln/>
        </p:spPr>
        <p:txBody>
          <a:bodyPr wrap="square" lIns="0" tIns="0" rIns="0" bIns="0" rtlCol="0" anchor="t"/>
          <a:lstStyle/>
          <a:p>
            <a:pPr marL="0" indent="0">
              <a:buNone/>
            </a:pPr>
            <a:r>
              <a:rPr lang="en-US" sz="1000" dirty="0">
                <a:solidFill>
                  <a:srgbClr val="5A6A8A"/>
                </a:solidFill>
              </a:rPr>
              <a:t>An engineer emails product schematics to a colleague at a partner company in Germany. The files contain ITAR-controlled technical data. No authorization was obtained.</a:t>
            </a:r>
            <a:endParaRPr lang="en-US" sz="1000" dirty="0"/>
          </a:p>
          <a:p>
            <a:pPr marL="0" indent="0">
              <a:buNone/>
            </a:pPr>
            <a:endParaRPr lang="en-US" sz="1000" dirty="0"/>
          </a:p>
          <a:p>
            <a:pPr marL="0" indent="0">
              <a:buNone/>
            </a:pPr>
            <a:r>
              <a:rPr lang="en-US" sz="1000" dirty="0">
                <a:solidFill>
                  <a:srgbClr val="5A6A8A"/>
                </a:solidFill>
              </a:rPr>
              <a:t>Violation: unauthorized export of technical data — even by email.</a:t>
            </a:r>
            <a:endParaRPr lang="en-US" sz="1000" dirty="0"/>
          </a:p>
        </p:txBody>
      </p:sp>
      <p:sp>
        <p:nvSpPr>
          <p:cNvPr id="13" name="Shape 9"/>
          <p:cNvSpPr/>
          <p:nvPr/>
        </p:nvSpPr>
        <p:spPr>
          <a:xfrm>
            <a:off x="6126480" y="1143000"/>
            <a:ext cx="2697480" cy="3657600"/>
          </a:xfrm>
          <a:prstGeom prst="rect">
            <a:avLst/>
          </a:prstGeom>
          <a:solidFill>
            <a:srgbClr val="EFF5FF"/>
          </a:solidFill>
          <a:ln w="12700">
            <a:solidFill>
              <a:srgbClr val="EFF5FF"/>
            </a:solidFill>
            <a:prstDash val="solid"/>
          </a:ln>
          <a:effectLst>
            <a:outerShdw blurRad="101600" dist="38100" dir="8100000" algn="bl" rotWithShape="0">
              <a:srgbClr val="000000">
                <a:alpha val="10000"/>
              </a:srgbClr>
            </a:outerShdw>
          </a:effectLst>
        </p:spPr>
        <p:txBody>
          <a:bodyPr/>
          <a:lstStyle/>
          <a:p>
            <a:endParaRPr lang="en-US"/>
          </a:p>
        </p:txBody>
      </p:sp>
      <p:pic>
        <p:nvPicPr>
          <p:cNvPr id="14" name="Image 2" descr="preencoded.png"/>
          <p:cNvPicPr>
            <a:picLocks noChangeAspect="1"/>
          </p:cNvPicPr>
          <p:nvPr/>
        </p:nvPicPr>
        <p:blipFill>
          <a:blip r:embed="rId5"/>
          <a:stretch>
            <a:fillRect/>
          </a:stretch>
        </p:blipFill>
        <p:spPr>
          <a:xfrm>
            <a:off x="6291072" y="1307592"/>
            <a:ext cx="347472" cy="347472"/>
          </a:xfrm>
          <a:prstGeom prst="rect">
            <a:avLst/>
          </a:prstGeom>
        </p:spPr>
      </p:pic>
      <p:sp>
        <p:nvSpPr>
          <p:cNvPr id="15" name="Text 10"/>
          <p:cNvSpPr/>
          <p:nvPr/>
        </p:nvSpPr>
        <p:spPr>
          <a:xfrm>
            <a:off x="6720840" y="1280160"/>
            <a:ext cx="2011680" cy="402336"/>
          </a:xfrm>
          <a:prstGeom prst="rect">
            <a:avLst/>
          </a:prstGeom>
          <a:noFill/>
          <a:ln/>
        </p:spPr>
        <p:txBody>
          <a:bodyPr wrap="square" lIns="0" tIns="0" rIns="0" bIns="0" rtlCol="0" anchor="ctr"/>
          <a:lstStyle/>
          <a:p>
            <a:pPr marL="0" indent="0">
              <a:buNone/>
            </a:pPr>
            <a:r>
              <a:rPr lang="en-US" sz="1100" b="1" dirty="0">
                <a:solidFill>
                  <a:srgbClr val="1A2F6A"/>
                </a:solidFill>
              </a:rPr>
              <a:t>The Colleague</a:t>
            </a:r>
            <a:endParaRPr lang="en-US" sz="1100" dirty="0"/>
          </a:p>
        </p:txBody>
      </p:sp>
      <p:sp>
        <p:nvSpPr>
          <p:cNvPr id="16" name="Text 11"/>
          <p:cNvSpPr/>
          <p:nvPr/>
        </p:nvSpPr>
        <p:spPr>
          <a:xfrm>
            <a:off x="6291072" y="1709928"/>
            <a:ext cx="2423160" cy="2999232"/>
          </a:xfrm>
          <a:prstGeom prst="rect">
            <a:avLst/>
          </a:prstGeom>
          <a:noFill/>
          <a:ln/>
        </p:spPr>
        <p:txBody>
          <a:bodyPr wrap="square" lIns="0" tIns="0" rIns="0" bIns="0" rtlCol="0" anchor="t"/>
          <a:lstStyle/>
          <a:p>
            <a:pPr marL="0" indent="0">
              <a:buNone/>
            </a:pPr>
            <a:r>
              <a:rPr lang="en-US" sz="1000" dirty="0">
                <a:solidFill>
                  <a:srgbClr val="5A6A8A"/>
                </a:solidFill>
              </a:rPr>
              <a:t>A foreign national employee in R&amp;D is shown an ITAR-controlled design file during a project review. No deemed export authorization was obtained.</a:t>
            </a:r>
            <a:endParaRPr lang="en-US" sz="1000" dirty="0"/>
          </a:p>
          <a:p>
            <a:pPr marL="0" indent="0">
              <a:buNone/>
            </a:pPr>
            <a:endParaRPr lang="en-US" sz="1000" dirty="0"/>
          </a:p>
          <a:p>
            <a:pPr marL="0" indent="0">
              <a:buNone/>
            </a:pPr>
            <a:r>
              <a:rPr lang="en-US" sz="1000" dirty="0">
                <a:solidFill>
                  <a:srgbClr val="5A6A8A"/>
                </a:solidFill>
              </a:rPr>
              <a:t>Violation: deemed export — disclosure to a foreign national counts as an export.</a:t>
            </a:r>
            <a:endParaRPr lang="en-US" sz="1000" dirty="0"/>
          </a:p>
        </p:txBody>
      </p:sp>
      <p:sp>
        <p:nvSpPr>
          <p:cNvPr id="17" name="Text 12"/>
          <p:cNvSpPr/>
          <p:nvPr/>
        </p:nvSpPr>
        <p:spPr>
          <a:xfrm>
            <a:off x="8321040" y="4846320"/>
            <a:ext cx="640080" cy="201168"/>
          </a:xfrm>
          <a:prstGeom prst="rect">
            <a:avLst/>
          </a:prstGeom>
          <a:noFill/>
          <a:ln/>
        </p:spPr>
        <p:txBody>
          <a:bodyPr wrap="square" rtlCol="0" anchor="ctr"/>
          <a:lstStyle/>
          <a:p>
            <a:pPr marL="0" indent="0" algn="r">
              <a:buNone/>
            </a:pPr>
            <a:r>
              <a:rPr lang="en-US" sz="800" dirty="0">
                <a:solidFill>
                  <a:srgbClr val="AAAAAA"/>
                </a:solidFill>
              </a:rPr>
              <a:t>5 / 21</a:t>
            </a:r>
            <a:endParaRPr lang="en-US" sz="800" dirty="0"/>
          </a:p>
        </p:txBody>
      </p:sp>
    </p:spTree>
    <p:extLst>
      <p:ext uri="{BB962C8B-B14F-4D97-AF65-F5344CB8AC3E}">
        <p14:creationId xmlns:p14="http://schemas.microsoft.com/office/powerpoint/2010/main" val="36108432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6276</Words>
  <Application>Microsoft Office PowerPoint</Application>
  <PresentationFormat>On-screen Show (16:9)</PresentationFormat>
  <Paragraphs>528</Paragraphs>
  <Slides>21</Slides>
  <Notes>21</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21</vt:i4>
      </vt:variant>
    </vt:vector>
  </HeadingPairs>
  <TitlesOfParts>
    <vt:vector size="23" baseType="lpstr">
      <vt:lpstr>Arial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Export Compliance Awareness Training — Level 1</dc:title>
  <dc:subject>PptxGenJS Presentation</dc:subject>
  <dc:creator>PptxGenJS</dc:creator>
  <cp:lastModifiedBy>Kai Tian</cp:lastModifiedBy>
  <cp:revision>2</cp:revision>
  <dcterms:created xsi:type="dcterms:W3CDTF">2026-05-20T03:24:33Z</dcterms:created>
  <dcterms:modified xsi:type="dcterms:W3CDTF">2026-05-20T20:46:48Z</dcterms:modified>
</cp:coreProperties>
</file>